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819"/>
    <a:srgbClr val="2E424C"/>
    <a:srgbClr val="C84751"/>
    <a:srgbClr val="008A3E"/>
    <a:srgbClr val="EF6039"/>
    <a:srgbClr val="30E860"/>
    <a:srgbClr val="290CFC"/>
    <a:srgbClr val="B8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8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3709435930729927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40,2%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0.15030173566423291"/>
                  <c:y val="-3.7656406232639806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2,2</a:t>
                    </a:r>
                    <a:r>
                      <a:rPr lang="ru-RU" sz="1400" b="0" baseline="0" dirty="0" smtClean="0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11,1%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3.2498656196204311E-2"/>
                  <c:y val="0.3523499559076771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
36,8%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2265982308846132"/>
                  <c:y val="7.30279100933229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2,5%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8.7530282677181757E-4"/>
                  <c:y val="1.3778850961004361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6"/>
              <c:layout>
                <c:manualLayout>
                  <c:x val="0.24167470721710418"/>
                  <c:y val="1.3778850961004337E-3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Прочие 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0.43900000000000011</c:v>
                </c:pt>
                <c:pt idx="1">
                  <c:v>3.0000000000000014E-4</c:v>
                </c:pt>
                <c:pt idx="2">
                  <c:v>0.10900000000000003</c:v>
                </c:pt>
                <c:pt idx="3">
                  <c:v>0.3480000000000002</c:v>
                </c:pt>
                <c:pt idx="4">
                  <c:v>5.1000000000000004E-2</c:v>
                </c:pt>
                <c:pt idx="5">
                  <c:v>5.3000000000000019E-2</c:v>
                </c:pt>
                <c:pt idx="6">
                  <c:v>1.0000000000000004E-2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9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32E-2"/>
                  <c:y val="-0.42369445929618926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Налоговые доходы
46,1%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7435799160579329"/>
                  <c:y val="2.930360168314631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12,1%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9.0274044989456497E-3"/>
                  <c:y val="-0.12990982772747478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Субвенции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29,7%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1308323963550895"/>
                  <c:y val="-1.3702036579268974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Субсидии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9,6%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4.7489123399217285E-2"/>
                  <c:y val="1.377885096100433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22963925780802966"/>
                  <c:y val="1.377885096100433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0.47500000000000009</c:v>
                </c:pt>
                <c:pt idx="1">
                  <c:v>1.0000000000000005E-3</c:v>
                </c:pt>
                <c:pt idx="2">
                  <c:v>0.125</c:v>
                </c:pt>
                <c:pt idx="3">
                  <c:v>0.31900000000000012</c:v>
                </c:pt>
                <c:pt idx="4">
                  <c:v>5.8000000000000003E-2</c:v>
                </c:pt>
                <c:pt idx="5">
                  <c:v>2.3E-2</c:v>
                </c:pt>
                <c:pt idx="6">
                  <c:v>1.0000000000000005E-3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9.1387614429460168E-2"/>
          <c:y val="0.10934809326741474"/>
          <c:w val="0.83527958013897108"/>
          <c:h val="0.8143730557715809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0991719382207094E-3"/>
                  <c:y val="-0.1361270188729030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Налоговые 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49,4%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21768953320073239"/>
                  <c:y val="3.769524740306635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Дотации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</a:t>
                    </a:r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доходы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12,8%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"/>
                  <c:y val="-0.13266559791967517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Субвенции 30,0%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7.1220961434217162E-2"/>
                  <c:y val="1.377885096100433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Субсидии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4,9%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6.9712318654015434E-2"/>
                  <c:y val="6.8894254805021739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2,5%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19127278868751063"/>
                  <c:y val="1.377885096100433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Прочие безвозмездные поступления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  <c:pt idx="5">
                  <c:v>Межбюджетные трансферты</c:v>
                </c:pt>
                <c:pt idx="6">
                  <c:v>Прочие 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0.48000000000000009</c:v>
                </c:pt>
                <c:pt idx="1">
                  <c:v>2.0000000000000009E-3</c:v>
                </c:pt>
                <c:pt idx="2">
                  <c:v>0.129</c:v>
                </c:pt>
                <c:pt idx="3">
                  <c:v>0.31000000000000011</c:v>
                </c:pt>
                <c:pt idx="4">
                  <c:v>5.6000000000000001E-2</c:v>
                </c:pt>
                <c:pt idx="5">
                  <c:v>2.3E-2</c:v>
                </c:pt>
                <c:pt idx="6">
                  <c:v>2.0000000000000009E-3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explosion val="1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5919314330637616E-2"/>
                  <c:y val="-7.169573751064702E-3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НДФЛ
</a:t>
                    </a:r>
                    <a:r>
                      <a:rPr lang="ru-RU" sz="1200" b="1" dirty="0" smtClean="0"/>
                      <a:t>61,7%</a:t>
                    </a:r>
                    <a:endParaRPr lang="ru-RU" sz="1200" b="1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1.7852465660736488E-2"/>
                  <c:y val="5.4794652446024536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6.5063346109426726E-2"/>
                  <c:y val="4.7615079805947529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5,8%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5.0163338271043093E-2"/>
                  <c:y val="4.789097507684339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доходы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24,3%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5.130872046560769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39,8%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5.9101283628628501E-2"/>
                  <c:y val="1.449616709254527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 smtClean="0"/>
                      <a:t>Субсидии 5%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0.63800000000000046</c:v>
                </c:pt>
                <c:pt idx="1">
                  <c:v>5.0000000000000036E-3</c:v>
                </c:pt>
                <c:pt idx="2">
                  <c:v>5.5000000000000014E-2</c:v>
                </c:pt>
                <c:pt idx="3">
                  <c:v>0.22700000000000001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8.2457607408701228E-2"/>
                  <c:y val="-1.1490351909148607E-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НДФЛ</a:t>
                    </a:r>
                    <a:r>
                      <a:rPr lang="ru-RU" sz="1200" b="1" dirty="0"/>
                      <a:t>
</a:t>
                    </a:r>
                    <a:r>
                      <a:rPr lang="ru-RU" sz="1400" b="0" dirty="0" smtClean="0"/>
                      <a:t>62,9%</a:t>
                    </a:r>
                    <a:endParaRPr lang="ru-RU" sz="1200" b="0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8909969149718173E-2"/>
                  <c:y val="3.388797743934086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Г</a:t>
                    </a:r>
                    <a:r>
                      <a:rPr lang="ru-RU" dirty="0" smtClean="0"/>
                      <a:t>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0.10756295901683763"/>
                  <c:y val="3.9713433667187666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8.7759263547178751E-2"/>
                  <c:y val="0.1381125080470510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еналоговые доходы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23,2%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861557799584242"/>
                  <c:y val="2.657619473026588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200" dirty="0" smtClean="0"/>
                      <a:t>алоговые доходы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42,7%</a:t>
                    </a:r>
                    <a:endParaRPr lang="ru-RU" sz="12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4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0.3500000000000002</c:v>
                </c:pt>
                <c:pt idx="1">
                  <c:v>5.0000000000000036E-3</c:v>
                </c:pt>
                <c:pt idx="2">
                  <c:v>3.0000000000000002E-2</c:v>
                </c:pt>
                <c:pt idx="3">
                  <c:v>0.13200000000000001</c:v>
                </c:pt>
                <c:pt idx="4">
                  <c:v>4.0000000000000022E-2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3505793646636153"/>
          <c:y val="8.4244064205955801E-2"/>
          <c:w val="0.55603768550680299"/>
          <c:h val="0.8218478007770826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</c:spPr>
          </c:dPt>
          <c:dPt>
            <c:idx val="1"/>
            <c:spPr>
              <a:solidFill>
                <a:srgbClr val="7030A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4"/>
            <c:spPr>
              <a:solidFill>
                <a:srgbClr val="290CFC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Pt>
            <c:idx val="6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97E-4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dirty="0">
                        <a:latin typeface="Times New Roman" pitchFamily="18" charset="0"/>
                        <a:cs typeface="Times New Roman" pitchFamily="18" charset="0"/>
                      </a:rPr>
                      <a:t>НДФЛ
</a:t>
                    </a:r>
                    <a:r>
                      <a:rPr lang="ru-RU" sz="1400" b="0" dirty="0" smtClean="0">
                        <a:latin typeface="Times New Roman" pitchFamily="18" charset="0"/>
                        <a:cs typeface="Times New Roman" pitchFamily="18" charset="0"/>
                      </a:rPr>
                      <a:t>62,8%</a:t>
                    </a:r>
                    <a:endParaRPr lang="ru-RU" sz="1400" b="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4.4006152809352633E-2"/>
                  <c:y val="2.4223906628335092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0,9%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Акцизы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5,8%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304781452608218E-2"/>
                  <c:y val="0.1405287159874169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Неналоговые доходы
23,1%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18698097254905394"/>
                  <c:y val="4.1072300946774561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Налоги на совокупный доход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7,4%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А</a:t>
                    </a:r>
                    <a:r>
                      <a:rPr lang="ru-RU" dirty="0"/>
                      <a:t>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6.0735889075416973E-2"/>
                  <c:y val="1.449610621650868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0" dirty="0"/>
                      <a:t>Н</a:t>
                    </a:r>
                    <a:r>
                      <a:rPr lang="ru-RU" b="0" dirty="0"/>
                      <a:t>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0.62400000000000044</c:v>
                </c:pt>
                <c:pt idx="1">
                  <c:v>9.0000000000000028E-3</c:v>
                </c:pt>
                <c:pt idx="2">
                  <c:v>5.6000000000000001E-2</c:v>
                </c:pt>
                <c:pt idx="3">
                  <c:v>0.2400000000000001</c:v>
                </c:pt>
                <c:pt idx="4">
                  <c:v>7.0000000000000021E-2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95"/>
          <c:w val="0.54214796724930669"/>
          <c:h val="0.755494993253322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dirty="0"/>
                      <a:t>бразование
</a:t>
                    </a:r>
                    <a:r>
                      <a:rPr lang="ru-RU" dirty="0" smtClean="0"/>
                      <a:t>67,1%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1736208718908911"/>
                  <c:y val="4.31558483062282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2,6%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0176035486373083E-2"/>
                  <c:y val="-2.5849549037710397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3,0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4.2069739447910523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ультура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3,6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14,9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66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dirty="0"/>
                      <a:t>ациональная </a:t>
                    </a:r>
                    <a:r>
                      <a:rPr lang="ru-RU" sz="1400" dirty="0" smtClean="0"/>
                      <a:t>оборона</a:t>
                    </a:r>
                    <a:r>
                      <a:rPr lang="ru-RU" sz="1400" dirty="0"/>
                      <a:t>
</a:t>
                    </a:r>
                    <a:r>
                      <a:rPr lang="ru-RU" sz="1400" dirty="0" smtClean="0"/>
                      <a:t>0,3%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9.1773696908294553E-2"/>
                  <c:y val="-2.352620552517581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>ациональная экономика</a:t>
                    </a:r>
                    <a:r>
                      <a:rPr lang="ru-RU" sz="1400" b="0" dirty="0" smtClean="0"/>
                      <a:t>
7,1%</a:t>
                    </a:r>
                    <a:endParaRPr lang="ru-RU" sz="1400" b="0" dirty="0"/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686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</a:t>
                    </a:r>
                    <a:r>
                      <a:rPr lang="ru-RU" sz="1400" dirty="0"/>
                      <a:t>ежбюджетные трансферты
</a:t>
                    </a:r>
                    <a:r>
                      <a:rPr lang="ru-RU" sz="1400" dirty="0" smtClean="0"/>
                      <a:t>1,3%</a:t>
                    </a:r>
                    <a:endParaRPr lang="ru-RU" sz="1400" dirty="0"/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48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0.66200000000000059</c:v>
                </c:pt>
                <c:pt idx="1">
                  <c:v>4.0000000000000037E-5</c:v>
                </c:pt>
                <c:pt idx="2">
                  <c:v>1.7000000000000001E-2</c:v>
                </c:pt>
                <c:pt idx="3">
                  <c:v>3.9000000000000014E-2</c:v>
                </c:pt>
                <c:pt idx="4">
                  <c:v>4.1000000000000002E-2</c:v>
                </c:pt>
                <c:pt idx="5">
                  <c:v>0.16700000000000001</c:v>
                </c:pt>
                <c:pt idx="6">
                  <c:v>3.0000000000000018E-3</c:v>
                </c:pt>
                <c:pt idx="7">
                  <c:v>5.6000000000000001E-2</c:v>
                </c:pt>
                <c:pt idx="8">
                  <c:v>1.4E-2</c:v>
                </c:pt>
                <c:pt idx="9">
                  <c:v>2.0000000000000018E-3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95"/>
          <c:w val="0.54214796724930669"/>
          <c:h val="0.755494993253322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0.1030297092372001"/>
                  <c:y val="-5.812974930757676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58,3%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7842181653618513"/>
                  <c:y val="1.290302535331298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6,1%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7.1320821641632073E-2"/>
                  <c:y val="-7.320041190256382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5,4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674594769796219E-2"/>
                  <c:y val="-0.11440913287408565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4,5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8.0165659473106551E-3"/>
                  <c:y val="1.3528868688303395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17,9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66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5.6176225067754944E-2"/>
                  <c:y val="-1.7179000071017685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5,7%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14752909717472792"/>
                  <c:y val="9.582948654214905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1,6%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23608513427152342"/>
                  <c:y val="0.10327462538172011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Ф</a:t>
                    </a:r>
                    <a:r>
                      <a:rPr lang="ru-RU" dirty="0"/>
                      <a:t>К и спорт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0.62500000000000044</c:v>
                </c:pt>
                <c:pt idx="1">
                  <c:v>4.0000000000000036E-3</c:v>
                </c:pt>
                <c:pt idx="2">
                  <c:v>1.4E-2</c:v>
                </c:pt>
                <c:pt idx="3">
                  <c:v>5.7000000000000023E-2</c:v>
                </c:pt>
                <c:pt idx="4">
                  <c:v>4.7000000000000014E-2</c:v>
                </c:pt>
                <c:pt idx="5">
                  <c:v>0.1760000000000001</c:v>
                </c:pt>
                <c:pt idx="6">
                  <c:v>3.0000000000000018E-3</c:v>
                </c:pt>
                <c:pt idx="7">
                  <c:v>5.9000000000000025E-2</c:v>
                </c:pt>
                <c:pt idx="8">
                  <c:v>1.6000000000000014E-2</c:v>
                </c:pt>
                <c:pt idx="9">
                  <c:v>2.0000000000000018E-3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95"/>
          <c:w val="0.54214796724930669"/>
          <c:h val="0.7554949932533229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1"/>
            <c:spPr>
              <a:solidFill>
                <a:srgbClr val="30E86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dPt>
            <c:idx val="3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00B0F0"/>
              </a:solidFill>
            </c:spPr>
          </c:dPt>
          <c:dPt>
            <c:idx val="6"/>
            <c:spPr>
              <a:solidFill>
                <a:srgbClr val="7030A0"/>
              </a:solidFill>
            </c:spPr>
          </c:dPt>
          <c:dPt>
            <c:idx val="7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7844948692097525E-2"/>
                  <c:y val="-2.8525719364515048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Образование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61,1%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0.15555203108273544"/>
                  <c:y val="7.333999925934159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Ж</a:t>
                    </a:r>
                    <a:r>
                      <a:rPr lang="ru-RU" dirty="0" smtClean="0"/>
                      <a:t>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0,9%</a:t>
                    </a:r>
                    <a:endParaRPr lang="ru-RU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6.6161481547921841E-2"/>
                  <c:y val="-5.7416909310418374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5,6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6.1486542270023002E-2"/>
                  <c:y val="-9.4115652297422192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4,7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5"/>
              <c:layout>
                <c:manualLayout>
                  <c:x val="-2.5458562708119092E-2"/>
                  <c:y val="4.2841417512960729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вопросы</a:t>
                    </a:r>
                    <a:b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</a:br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19,2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-0.13137390952483363"/>
                  <c:y val="-4.509622896101166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Национальная 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оборона</a:t>
                    </a:r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0,4%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7"/>
              <c:layout>
                <c:manualLayout>
                  <c:x val="7.8587192284969382E-2"/>
                  <c:y val="-3.293263711439471E-2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
6,3%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8"/>
              <c:layout>
                <c:manualLayout>
                  <c:x val="0.31904418877005686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1,7%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dLbl>
              <c:idx val="9"/>
              <c:layout>
                <c:manualLayout>
                  <c:x val="0.42378089488527948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>
                        <a:latin typeface="Times New Roman" pitchFamily="18" charset="0"/>
                        <a:cs typeface="Times New Roman" pitchFamily="18" charset="0"/>
                      </a:rPr>
                      <a:t>ФК и спорт
</a:t>
                    </a:r>
                    <a:r>
                      <a:rPr lang="ru-RU" sz="1400" dirty="0" smtClean="0"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sz="1400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0.61700000000000044</c:v>
                </c:pt>
                <c:pt idx="1">
                  <c:v>4.0000000000000036E-3</c:v>
                </c:pt>
                <c:pt idx="2">
                  <c:v>1.4E-2</c:v>
                </c:pt>
                <c:pt idx="3">
                  <c:v>6.3E-2</c:v>
                </c:pt>
                <c:pt idx="4">
                  <c:v>4.7000000000000014E-2</c:v>
                </c:pt>
                <c:pt idx="5">
                  <c:v>0.1770000000000001</c:v>
                </c:pt>
                <c:pt idx="6">
                  <c:v>3.0000000000000018E-3</c:v>
                </c:pt>
                <c:pt idx="7">
                  <c:v>6.0000000000000032E-2</c:v>
                </c:pt>
                <c:pt idx="8">
                  <c:v>1.6000000000000014E-2</c:v>
                </c:pt>
                <c:pt idx="9">
                  <c:v>2.0000000000000018E-3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4.2207963955949966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0.27600000000000002</c:v>
                </c:pt>
                <c:pt idx="1">
                  <c:v>0.72400000000000042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5927078061285381E-2"/>
          <c:y val="4.4092323075214115E-2"/>
          <c:w val="0.9281458438774296"/>
          <c:h val="0.911815353849574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0.2860000000000002</c:v>
                </c:pt>
                <c:pt idx="1">
                  <c:v>0.71400000000000041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0.29500000000000021</c:v>
                </c:pt>
                <c:pt idx="1">
                  <c:v>0.7050000000000004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0.81799999999999995</c:v>
                </c:pt>
                <c:pt idx="1">
                  <c:v>7.3999999999999996E-2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1.7000000000000001E-2</c:v>
                </c:pt>
                <c:pt idx="5">
                  <c:v>4.0000000000000114E-3</c:v>
                </c:pt>
                <c:pt idx="6">
                  <c:v>3.000000000000007E-3</c:v>
                </c:pt>
                <c:pt idx="7">
                  <c:v>1.0000000000000035E-3</c:v>
                </c:pt>
                <c:pt idx="8">
                  <c:v>8.0000000000000264E-4</c:v>
                </c:pt>
                <c:pt idx="9">
                  <c:v>6.000000000000019E-4</c:v>
                </c:pt>
                <c:pt idx="10">
                  <c:v>1.000000000000004E-4</c:v>
                </c:pt>
                <c:pt idx="11">
                  <c:v>4.0000000000000159E-5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0.80400000000000005</c:v>
                </c:pt>
                <c:pt idx="1">
                  <c:v>8.9000000000000065E-2</c:v>
                </c:pt>
                <c:pt idx="2">
                  <c:v>6.4000000000000112E-2</c:v>
                </c:pt>
                <c:pt idx="3">
                  <c:v>2.4E-2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3.000000000000007E-3</c:v>
                </c:pt>
                <c:pt idx="7">
                  <c:v>9.0000000000000247E-4</c:v>
                </c:pt>
                <c:pt idx="8">
                  <c:v>6.000000000000019E-4</c:v>
                </c:pt>
                <c:pt idx="9">
                  <c:v>1.000000000000004E-4</c:v>
                </c:pt>
                <c:pt idx="10">
                  <c:v>4.0000000000000159E-5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70"/>
      <c:perspective val="30"/>
    </c:view3D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0.79900000000000004</c:v>
                </c:pt>
                <c:pt idx="1">
                  <c:v>9.2000000000000026E-2</c:v>
                </c:pt>
                <c:pt idx="2">
                  <c:v>6.5000000000000002E-2</c:v>
                </c:pt>
                <c:pt idx="3">
                  <c:v>2.5000000000000001E-2</c:v>
                </c:pt>
                <c:pt idx="4">
                  <c:v>6.0000000000000114E-3</c:v>
                </c:pt>
                <c:pt idx="5">
                  <c:v>5.0000000000000114E-3</c:v>
                </c:pt>
                <c:pt idx="6">
                  <c:v>3.000000000000007E-3</c:v>
                </c:pt>
                <c:pt idx="7">
                  <c:v>9.0000000000000247E-4</c:v>
                </c:pt>
                <c:pt idx="8">
                  <c:v>6.000000000000019E-4</c:v>
                </c:pt>
                <c:pt idx="9">
                  <c:v>1.000000000000004E-4</c:v>
                </c:pt>
                <c:pt idx="10">
                  <c:v>4.0000000000000159E-5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0.00791</cdr:x>
      <cdr:y>0.71881</cdr:y>
    </cdr:from>
    <cdr:to>
      <cdr:x>0.32413</cdr:x>
      <cdr:y>0.83181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2008" y="4347864"/>
          <a:ext cx="2880291" cy="6835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82,6</a:t>
          </a:r>
          <a:r>
            <a:rPr lang="ru-RU" sz="1200" b="1" baseline="0" dirty="0" smtClean="0">
              <a:solidFill>
                <a:srgbClr val="FFC819"/>
              </a:solidFill>
            </a:rPr>
            <a:t>%</a:t>
          </a:r>
          <a:endParaRPr lang="ru-RU" sz="1200" b="1" dirty="0" smtClean="0">
            <a:solidFill>
              <a:srgbClr val="FFC819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0.52381</cdr:y>
    </cdr:from>
    <cdr:to>
      <cdr:x>0.51298</cdr:x>
      <cdr:y>0.65233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04" y="316835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8,35%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0.39286</cdr:y>
    </cdr:from>
    <cdr:to>
      <cdr:x>0.50195</cdr:x>
      <cdr:y>0.54286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376264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7,1%</a:t>
          </a:r>
          <a:endParaRPr lang="ru-RU" sz="1100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0.08333</cdr:y>
    </cdr:from>
    <cdr:to>
      <cdr:x>0.39127</cdr:x>
      <cdr:y>0.17083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504056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0,04%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0.63095</cdr:y>
    </cdr:from>
    <cdr:to>
      <cdr:x>0.66797</cdr:x>
      <cdr:y>0.73095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3816424"/>
          <a:ext cx="5976727" cy="604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0,15%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0.30952</cdr:y>
    </cdr:from>
    <cdr:to>
      <cdr:x>0.39127</cdr:x>
      <cdr:y>0.43452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872208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819"/>
              </a:solidFill>
            </a:rPr>
            <a:t>1,7%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</cdr:y>
    </cdr:from>
    <cdr:to>
      <cdr:x>0.39127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-908720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819"/>
              </a:solidFill>
            </a:rPr>
            <a:t>0,008%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0.16667</cdr:y>
    </cdr:from>
    <cdr:to>
      <cdr:x>0.39127</cdr:x>
      <cdr:y>0.29167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107504" y="100811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«Отходы в Свердловском районе Орловской области»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819"/>
              </a:solidFill>
            </a:rPr>
            <a:t>0,007%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0.22619</cdr:y>
    </cdr:from>
    <cdr:to>
      <cdr:x>0.39127</cdr:x>
      <cdr:y>0.35119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36815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</a:t>
          </a:r>
          <a:r>
            <a:rPr lang="ru-RU" sz="1050" dirty="0">
              <a:solidFill>
                <a:schemeClr val="tx1"/>
              </a:solidFill>
            </a:rPr>
            <a:t>альная</a:t>
          </a:r>
          <a:r>
            <a:rPr lang="ru-RU" sz="1050" b="1" dirty="0">
              <a:solidFill>
                <a:schemeClr val="tx1"/>
              </a:solidFill>
            </a:rPr>
            <a:t>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819"/>
              </a:solidFill>
            </a:rPr>
            <a:t>0,003%</a:t>
          </a:r>
          <a:endParaRPr lang="ru-RU" sz="1200" b="1" dirty="0">
            <a:solidFill>
              <a:srgbClr val="FFC819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78,1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11,3%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7,9%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0.71429</cdr:y>
    </cdr:from>
    <cdr:to>
      <cdr:x>0.66797</cdr:x>
      <cdr:y>0.81429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320480"/>
          <a:ext cx="5976727" cy="604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0,17%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77,6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11,37%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8,3%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0,005%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</cdr:x>
      <cdr:y>0.81094</cdr:y>
    </cdr:from>
    <cdr:to>
      <cdr:x>0.65617</cdr:x>
      <cdr:y>0.91094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-35496" y="482453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0.71412</cdr:y>
    </cdr:from>
    <cdr:to>
      <cdr:x>0.66408</cdr:x>
      <cdr:y>0.81412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4248472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0,17%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0,03%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70CAD0-7962-4031-B5A9-08A012B8E679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7DF40-B47D-4CD5-9A2B-97CB527F39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07DF40-B47D-4CD5-9A2B-97CB527F39C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19.02.2024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505559,7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567368,7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-61809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464434,6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471534,6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-7100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435592,6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442695,6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-7103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2024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466101,3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527101,3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</a:t>
                      </a:r>
                      <a:r>
                        <a:rPr lang="ru-RU" baseline="0" dirty="0" smtClean="0"/>
                        <a:t> -61000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2025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427460,4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434460,4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-7000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2026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397972,5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404972,5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            -7000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861642245"/>
              </p:ext>
            </p:extLst>
          </p:nvPr>
        </p:nvGraphicFramePr>
        <p:xfrm>
          <a:off x="1187624" y="2060848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123191759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88979182"/>
              </p:ext>
            </p:extLst>
          </p:nvPr>
        </p:nvGraphicFramePr>
        <p:xfrm>
          <a:off x="1043608" y="1988840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340769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218</a:t>
                      </a:r>
                      <a:r>
                        <a:rPr lang="ru-RU" sz="1600" baseline="0" dirty="0" smtClean="0"/>
                        <a:t> 595,80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135 000,00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12 663,4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15 800,00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2 100,00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26 862,40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450,00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25 005,00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71600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209 731,40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11 394,90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14 925,00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25 138,00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23 630,50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592" y="18864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412776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230 568,10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12 965,10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16 800,00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2 200,00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361,00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27 254,00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450,00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25 173,00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213 071,60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133 000,00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11 956,00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14 935,00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2 000,00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25 888,00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24 649,60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300,00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5576" y="0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2026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8234700"/>
              </p:ext>
            </p:extLst>
          </p:nvPr>
        </p:nvGraphicFramePr>
        <p:xfrm>
          <a:off x="251520" y="1412776"/>
          <a:ext cx="8712968" cy="52565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822418"/>
                <a:gridCol w="1890550"/>
              </a:tblGrid>
              <a:tr h="36973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Налоговые и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230 990,90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из них: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 на доходы физических лиц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Акцизы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13 423,70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Налоги на совокупный доход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17 000,00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Государственная пошлина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2 200,00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использования имущества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364,00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Платежи за использование природными ресурсами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8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от продажи материальных и нематериальных активов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27 015,20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Штрафы, санкции,</a:t>
                      </a:r>
                      <a:r>
                        <a:rPr lang="ru-RU" sz="1600" baseline="0" dirty="0" smtClean="0"/>
                        <a:t> возмещение ущерба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250,00</a:t>
                      </a:r>
                      <a:endParaRPr lang="ru-RU" sz="16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Прочие неналоговые доходы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450,00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04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Доходы,</a:t>
                      </a:r>
                      <a:r>
                        <a:rPr lang="ru-RU" sz="1600" baseline="0" dirty="0" smtClean="0"/>
                        <a:t> получаемые в виде арендной платы 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25 173,00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218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/>
                        <a:t>Доходы в виде прибыли, находящиеся на доли в уставных капиталах</a:t>
                      </a:r>
                      <a:endParaRPr lang="ru-RU" sz="16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</a:rPr>
                        <a:t>40,00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3782599806"/>
              </p:ext>
            </p:extLst>
          </p:nvPr>
        </p:nvGraphicFramePr>
        <p:xfrm>
          <a:off x="827584" y="1340768"/>
          <a:ext cx="7769459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188048662"/>
              </p:ext>
            </p:extLst>
          </p:nvPr>
        </p:nvGraphicFramePr>
        <p:xfrm>
          <a:off x="683568" y="1484784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4349726"/>
              </p:ext>
            </p:extLst>
          </p:nvPr>
        </p:nvGraphicFramePr>
        <p:xfrm>
          <a:off x="755576" y="1700808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527 101,30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78 347,80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1 424,20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37 409,10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13 822,50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353 754,60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19 080,40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16 087,50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6 756,20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2024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5240813"/>
              </p:ext>
            </p:extLst>
          </p:nvPr>
        </p:nvGraphicFramePr>
        <p:xfrm>
          <a:off x="827584" y="1628800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434 460,40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77 634,70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1 569,80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24 925,30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26 702,00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253 443,70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19 430,40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23 579,30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6 756,20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2025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2707262"/>
              </p:ext>
            </p:extLst>
          </p:nvPr>
        </p:nvGraphicFramePr>
        <p:xfrm>
          <a:off x="755576" y="1628800"/>
          <a:ext cx="7632848" cy="46852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2026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404 972,50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77 965,30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1 717,80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25 383,90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3 904,00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247 253,90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18 930,40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22 642,00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419,00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6 756,20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2026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1017961"/>
              </p:ext>
            </p:extLst>
          </p:nvPr>
        </p:nvGraphicFramePr>
        <p:xfrm>
          <a:off x="539552" y="122560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533118035"/>
              </p:ext>
            </p:extLst>
          </p:nvPr>
        </p:nvGraphicFramePr>
        <p:xfrm>
          <a:off x="755576" y="1457400"/>
          <a:ext cx="770485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39752" y="1556792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25,9%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4268" y="1412776"/>
            <a:ext cx="229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33,3%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52120" y="4437112"/>
            <a:ext cx="2299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непрограммных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30%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6570" y="3789040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74,1%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57130" y="3717032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66,7%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75656" y="6165304"/>
            <a:ext cx="2123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Структура программных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расходов 70%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2024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2025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2026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2024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97,9%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2025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97,4%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2026 год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8-ти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4-х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97,3%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215008" y="1484784"/>
          <a:ext cx="8749480" cy="41951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90138"/>
                <a:gridCol w="1459342"/>
              </a:tblGrid>
              <a:tr h="3661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390 509,70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7042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27 648,90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</a:t>
                      </a:r>
                      <a:r>
                        <a:rPr lang="ru-RU" sz="900" baseline="0" dirty="0" smtClean="0"/>
                        <a:t> района по совершенствованию профилактики правонарушений и усилению борьбы с преступностью в районе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470,0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150,00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6 756,20 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322 070,80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32 718,10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«Отходы в</a:t>
                      </a:r>
                      <a:r>
                        <a:rPr lang="ru-RU" sz="900" dirty="0" smtClean="0"/>
                        <a:t>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25,80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1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 безопасности дорожного движения</a:t>
                      </a:r>
                      <a:r>
                        <a:rPr lang="ru-RU" sz="900" baseline="0" dirty="0" smtClean="0"/>
                        <a:t>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2024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0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2025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215008" y="1484784"/>
          <a:ext cx="8677472" cy="41369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30140"/>
                <a:gridCol w="1447332"/>
              </a:tblGrid>
              <a:tr h="36301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289 658,60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44076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22 965,10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«Комплексное развитие сельских территорий Свердловского района Орловской области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17,70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150,00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6 756,20 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226</a:t>
                      </a:r>
                      <a:r>
                        <a:rPr lang="ru-RU" sz="900" baseline="0" dirty="0" smtClean="0">
                          <a:solidFill>
                            <a:schemeClr val="bg1"/>
                          </a:solidFill>
                        </a:rPr>
                        <a:t> 021,20</a:t>
                      </a:r>
                      <a:endParaRPr lang="ru-RU" sz="9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33</a:t>
                      </a:r>
                      <a:r>
                        <a:rPr lang="ru-RU" sz="900" baseline="0" dirty="0" smtClean="0">
                          <a:solidFill>
                            <a:schemeClr val="bg1"/>
                          </a:solidFill>
                        </a:rPr>
                        <a:t> 068,10</a:t>
                      </a:r>
                      <a:endParaRPr lang="ru-RU" sz="9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«Отходы в</a:t>
                      </a:r>
                      <a:r>
                        <a:rPr lang="ru-RU" sz="900" dirty="0" smtClean="0"/>
                        <a:t> Свердловском районе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10,40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7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Повышение безопасности дорожного движения</a:t>
                      </a:r>
                      <a:r>
                        <a:rPr lang="ru-RU" sz="900" baseline="0" dirty="0" smtClean="0"/>
                        <a:t> на территории Свердловского района Орловской области на 2023-2025 годы»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2026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7641558"/>
              </p:ext>
            </p:extLst>
          </p:nvPr>
        </p:nvGraphicFramePr>
        <p:xfrm>
          <a:off x="394520" y="1916833"/>
          <a:ext cx="8569968" cy="317257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40567"/>
                <a:gridCol w="1429401"/>
              </a:tblGrid>
              <a:tr h="36556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Всего: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283 399,30</a:t>
                      </a:r>
                      <a:endParaRPr lang="ru-RU" sz="18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62490">
                <a:tc>
                  <a:txBody>
                    <a:bodyPr/>
                    <a:lstStyle/>
                    <a:p>
                      <a:pPr algn="l"/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9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23 423,70</a:t>
                      </a:r>
                      <a:endParaRPr lang="ru-RU" sz="9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150,00</a:t>
                      </a:r>
                      <a:endParaRPr lang="ru-RU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6 756,20 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образования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219 851,40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609,9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9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32 568,10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5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/>
                        <a:t>Муниципальная программа</a:t>
                      </a:r>
                      <a:r>
                        <a:rPr lang="ru-RU" sz="900" baseline="0" dirty="0" smtClean="0"/>
                        <a:t> «</a:t>
                      </a:r>
                      <a:r>
                        <a:rPr lang="ru-RU" sz="900" dirty="0" smtClean="0"/>
                        <a:t>Развитие </a:t>
                      </a:r>
                      <a:r>
                        <a:rPr lang="ru-RU" sz="9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900" dirty="0" smtClean="0"/>
                        <a:t>  в Свердловском районе </a:t>
                      </a:r>
                      <a:r>
                        <a:rPr lang="ru-RU" sz="900" baseline="0" dirty="0" smtClean="0"/>
                        <a:t>»</a:t>
                      </a:r>
                      <a:endParaRPr lang="ru-RU" sz="9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</a:rPr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2024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583577023"/>
              </p:ext>
            </p:extLst>
          </p:nvPr>
        </p:nvGraphicFramePr>
        <p:xfrm>
          <a:off x="179512" y="809328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3275856" y="4437112"/>
            <a:ext cx="3312368" cy="10801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2025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3184329699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799226759"/>
              </p:ext>
            </p:extLst>
          </p:nvPr>
        </p:nvGraphicFramePr>
        <p:xfrm>
          <a:off x="0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2026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2380</TotalTime>
  <Words>1665</Words>
  <Application>Microsoft Office PowerPoint</Application>
  <PresentationFormat>Экран (4:3)</PresentationFormat>
  <Paragraphs>449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ADM003</cp:lastModifiedBy>
  <cp:revision>212</cp:revision>
  <dcterms:created xsi:type="dcterms:W3CDTF">2016-11-25T12:32:53Z</dcterms:created>
  <dcterms:modified xsi:type="dcterms:W3CDTF">2024-02-19T07:07:30Z</dcterms:modified>
</cp:coreProperties>
</file>