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9" r:id="rId4"/>
    <p:sldId id="270" r:id="rId5"/>
    <p:sldId id="259" r:id="rId6"/>
    <p:sldId id="271" r:id="rId7"/>
    <p:sldId id="272" r:id="rId8"/>
    <p:sldId id="260" r:id="rId9"/>
    <p:sldId id="273" r:id="rId10"/>
    <p:sldId id="274" r:id="rId11"/>
    <p:sldId id="264" r:id="rId12"/>
    <p:sldId id="275" r:id="rId13"/>
    <p:sldId id="276" r:id="rId14"/>
    <p:sldId id="265" r:id="rId15"/>
    <p:sldId id="277" r:id="rId16"/>
    <p:sldId id="278" r:id="rId17"/>
    <p:sldId id="262" r:id="rId18"/>
    <p:sldId id="263" r:id="rId19"/>
    <p:sldId id="268" r:id="rId20"/>
    <p:sldId id="279" r:id="rId21"/>
    <p:sldId id="280" r:id="rId22"/>
    <p:sldId id="267" r:id="rId23"/>
    <p:sldId id="283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2E424C"/>
    <a:srgbClr val="C84751"/>
    <a:srgbClr val="008A3E"/>
    <a:srgbClr val="EF6039"/>
    <a:srgbClr val="30E860"/>
    <a:srgbClr val="290CFC"/>
    <a:srgbClr val="B80000"/>
    <a:srgbClr val="FFC81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3" d="100"/>
          <a:sy n="113" d="100"/>
        </p:scale>
        <p:origin x="-158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1986866334846771E-2"/>
                  <c:y val="-0.14536166988390178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b="1" dirty="0"/>
                      <a:t>Налоговые доходы
</a:t>
                    </a:r>
                    <a:r>
                      <a:rPr lang="ru-RU" sz="1200" b="1" dirty="0" smtClean="0"/>
                      <a:t>43,9%</a:t>
                    </a:r>
                    <a:endParaRPr lang="ru-RU" sz="1200" b="1" dirty="0"/>
                  </a:p>
                </c:rich>
              </c:tx>
              <c:spPr/>
              <c:showCatName val="1"/>
              <c:showPercent val="1"/>
            </c:dLbl>
            <c:dLbl>
              <c:idx val="1"/>
              <c:layout>
                <c:manualLayout>
                  <c:x val="0.14849625476444381"/>
                  <c:y val="-3.7656406232640816E-3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b="1" dirty="0"/>
                      <a:t>Дотации
</a:t>
                    </a:r>
                    <a:r>
                      <a:rPr lang="ru-RU" sz="1200" b="1" dirty="0" smtClean="0"/>
                      <a:t>0,0</a:t>
                    </a:r>
                    <a:r>
                      <a:rPr lang="ru-RU" sz="1200" b="1" baseline="0" dirty="0" smtClean="0"/>
                      <a:t> %</a:t>
                    </a:r>
                    <a:endParaRPr lang="ru-RU" sz="1200" b="1" dirty="0"/>
                  </a:p>
                </c:rich>
              </c:tx>
              <c:spPr/>
              <c:showCatName val="1"/>
              <c:showPercent val="1"/>
            </c:dLbl>
            <c:dLbl>
              <c:idx val="2"/>
              <c:layout>
                <c:manualLayout>
                  <c:x val="-6.3590316765226501E-2"/>
                  <c:y val="1.5490683326852581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10,9%</a:t>
                    </a:r>
                    <a:endParaRPr lang="ru-RU" sz="1500" b="1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4.6942503394517325E-2"/>
                  <c:y val="0.3468384155232768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Субвенции
</a:t>
                    </a:r>
                    <a:r>
                      <a:rPr lang="ru-RU" sz="1200" b="1" dirty="0" smtClean="0"/>
                      <a:t>34,8%</a:t>
                    </a:r>
                    <a:endParaRPr lang="ru-RU" sz="1200" b="1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5103174703591926"/>
                  <c:y val="7.3027910093322976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Межбюджетные трансферты
</a:t>
                    </a:r>
                    <a:r>
                      <a:rPr lang="ru-RU" sz="1200" dirty="0" smtClean="0"/>
                      <a:t>5,1%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8.7530282677181757E-4"/>
                  <c:y val="1.3778850961004361E-3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Субсидии
</a:t>
                    </a:r>
                    <a:r>
                      <a:rPr lang="ru-RU" sz="1200" dirty="0" smtClean="0"/>
                      <a:t>5,3%</a:t>
                    </a:r>
                    <a:endParaRPr lang="ru-RU" sz="1200" dirty="0"/>
                  </a:p>
                </c:rich>
              </c:tx>
              <c:spPr/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Лист1!$A$2:$A$7</c:f>
              <c:strCache>
                <c:ptCount val="6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Межбюджетные трансферты</c:v>
                </c:pt>
                <c:pt idx="5">
                  <c:v>Субсидии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0.43900000000000006</c:v>
                </c:pt>
                <c:pt idx="1">
                  <c:v>3.0000000000000003E-4</c:v>
                </c:pt>
                <c:pt idx="2">
                  <c:v>0.10900000000000001</c:v>
                </c:pt>
                <c:pt idx="3">
                  <c:v>0.34800000000000009</c:v>
                </c:pt>
                <c:pt idx="4">
                  <c:v>5.1000000000000004E-2</c:v>
                </c:pt>
                <c:pt idx="5">
                  <c:v>5.3000000000000005E-2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6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5597828134425032E-2"/>
                  <c:y val="-0.42369445929618926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Н</a:t>
                    </a:r>
                    <a:r>
                      <a:rPr lang="ru-RU" b="1" dirty="0"/>
                      <a:t>алоговые доходы
</a:t>
                    </a:r>
                    <a:r>
                      <a:rPr lang="ru-RU" b="1" dirty="0" smtClean="0"/>
                      <a:t>47,5%</a:t>
                    </a:r>
                    <a:endParaRPr lang="ru-RU" b="1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0.18880183880410681"/>
                  <c:y val="5.1349763220753263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Д</a:t>
                    </a:r>
                    <a:r>
                      <a:rPr lang="ru-RU" b="1" dirty="0"/>
                      <a:t>отации
</a:t>
                    </a:r>
                    <a:r>
                      <a:rPr lang="ru-RU" b="1" dirty="0" smtClean="0"/>
                      <a:t>0,0%</a:t>
                    </a:r>
                    <a:endParaRPr lang="ru-RU" b="1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0"/>
                  <c:y val="-1.2067235584935007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 smtClean="0"/>
                      <a:t>Неналоговые </a:t>
                    </a:r>
                    <a:r>
                      <a:rPr lang="ru-RU" sz="1200" b="1" dirty="0"/>
                      <a:t>доходы
</a:t>
                    </a:r>
                    <a:r>
                      <a:rPr lang="ru-RU" sz="1200" b="1" dirty="0" smtClean="0"/>
                      <a:t>12,5%</a:t>
                    </a:r>
                    <a:endParaRPr lang="ru-RU" sz="1200" b="1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0"/>
                  <c:y val="-0.13266559791967517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С</a:t>
                    </a:r>
                    <a:r>
                      <a:rPr lang="ru-RU" b="1" dirty="0"/>
                      <a:t>убвенции
</a:t>
                    </a:r>
                    <a:r>
                      <a:rPr lang="ru-RU" b="1" dirty="0" smtClean="0"/>
                      <a:t>31,9%</a:t>
                    </a:r>
                    <a:endParaRPr lang="ru-RU" b="1" dirty="0"/>
                  </a:p>
                </c:rich>
              </c:tx>
              <c:showCatName val="1"/>
              <c:showPercent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z="1200" dirty="0"/>
                      <a:t>С</a:t>
                    </a:r>
                    <a:r>
                      <a:rPr lang="ru-RU" dirty="0"/>
                      <a:t>убсидии
</a:t>
                    </a:r>
                    <a:r>
                      <a:rPr lang="ru-RU" dirty="0" smtClean="0"/>
                      <a:t>5,8%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0.1702618245848781"/>
                  <c:y val="1.5156736057104764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Межбюджетные трансферты
</a:t>
                    </a:r>
                    <a:r>
                      <a:rPr lang="ru-RU" sz="1200" dirty="0" smtClean="0"/>
                      <a:t>2,3%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Лист1!$A$2:$A$7</c:f>
              <c:strCache>
                <c:ptCount val="6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Субсидии</c:v>
                </c:pt>
                <c:pt idx="5">
                  <c:v>Межбюджетные трансферты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0.47500000000000003</c:v>
                </c:pt>
                <c:pt idx="1">
                  <c:v>1.0000000000000002E-3</c:v>
                </c:pt>
                <c:pt idx="2">
                  <c:v>0.125</c:v>
                </c:pt>
                <c:pt idx="3">
                  <c:v>0.31900000000000006</c:v>
                </c:pt>
                <c:pt idx="4">
                  <c:v>5.8000000000000003E-2</c:v>
                </c:pt>
                <c:pt idx="5">
                  <c:v>2.3E-2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0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2.837590453526851E-2"/>
                  <c:y val="-0.451252161218198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Н</a:t>
                    </a:r>
                    <a:r>
                      <a:rPr lang="ru-RU" b="1" dirty="0"/>
                      <a:t>алоговые доходы
</a:t>
                    </a:r>
                    <a:r>
                      <a:rPr lang="ru-RU" b="1" dirty="0" smtClean="0"/>
                      <a:t>48%</a:t>
                    </a:r>
                    <a:endParaRPr lang="ru-RU" b="1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0.21588405230094324"/>
                  <c:y val="5.1297468684035105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Д</a:t>
                    </a:r>
                    <a:r>
                      <a:rPr lang="ru-RU" b="1" dirty="0"/>
                      <a:t>отации
</a:t>
                    </a:r>
                    <a:r>
                      <a:rPr lang="ru-RU" b="1" dirty="0" smtClean="0"/>
                      <a:t>0,2%</a:t>
                    </a:r>
                    <a:endParaRPr lang="ru-RU" b="1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7.2219235991565128E-2"/>
                  <c:y val="-7.5449733015776024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 smtClean="0"/>
                      <a:t>Неналоговые </a:t>
                    </a:r>
                    <a:r>
                      <a:rPr lang="ru-RU" sz="1200" b="1" dirty="0"/>
                      <a:t>доходы
</a:t>
                    </a:r>
                    <a:r>
                      <a:rPr lang="ru-RU" sz="1200" b="1" dirty="0" smtClean="0"/>
                      <a:t>12,9%</a:t>
                    </a:r>
                    <a:endParaRPr lang="ru-RU" sz="1200" b="1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0"/>
                  <c:y val="-0.13266559791967517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 smtClean="0"/>
                      <a:t>С</a:t>
                    </a:r>
                    <a:r>
                      <a:rPr lang="ru-RU" b="1" dirty="0" smtClean="0"/>
                      <a:t>убвенции 31,0%</a:t>
                    </a:r>
                    <a:endParaRPr lang="ru-RU" b="1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3.3305862538645481E-2"/>
                  <c:y val="3.4447127402510991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С</a:t>
                    </a:r>
                    <a:r>
                      <a:rPr lang="ru-RU" dirty="0" smtClean="0"/>
                      <a:t>убсидии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5,6%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/>
                      <a:t>Межбюджетные трансферты
</a:t>
                    </a:r>
                    <a:r>
                      <a:rPr lang="ru-RU" smtClean="0"/>
                      <a:t>2,3%</a:t>
                    </a:r>
                    <a:endParaRPr lang="ru-RU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Лист1!$A$2:$A$7</c:f>
              <c:strCache>
                <c:ptCount val="6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Субсидии</c:v>
                </c:pt>
                <c:pt idx="5">
                  <c:v>Межбюджетные трансферты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0.48000000000000004</c:v>
                </c:pt>
                <c:pt idx="1">
                  <c:v>2.0000000000000005E-3</c:v>
                </c:pt>
                <c:pt idx="2">
                  <c:v>0.129</c:v>
                </c:pt>
                <c:pt idx="3">
                  <c:v>0.31000000000000005</c:v>
                </c:pt>
                <c:pt idx="4">
                  <c:v>5.6000000000000001E-2</c:v>
                </c:pt>
                <c:pt idx="5">
                  <c:v>2.3E-2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92D050"/>
              </a:solidFill>
            </c:spPr>
          </c:dPt>
          <c:dPt>
            <c:idx val="1"/>
            <c:spPr>
              <a:solidFill>
                <a:srgbClr val="7030A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4"/>
            <c:spPr>
              <a:solidFill>
                <a:srgbClr val="290CFC"/>
              </a:solidFill>
            </c:spPr>
          </c:dPt>
          <c:dPt>
            <c:idx val="5"/>
            <c:spPr>
              <a:solidFill>
                <a:srgbClr val="FF0000"/>
              </a:solidFill>
            </c:spPr>
          </c:dPt>
          <c:dPt>
            <c:idx val="6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7.5919314330637575E-2"/>
                  <c:y val="-7.1695737510646985E-3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НДФЛ
</a:t>
                    </a:r>
                    <a:r>
                      <a:rPr lang="ru-RU" sz="1200" b="1" dirty="0" smtClean="0"/>
                      <a:t>63,8%</a:t>
                    </a:r>
                    <a:endParaRPr lang="ru-RU" sz="1200" b="1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4.5640758256141126E-2"/>
                  <c:y val="1.9520793985853425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Г</a:t>
                    </a:r>
                    <a:r>
                      <a:rPr lang="ru-RU" dirty="0" smtClean="0"/>
                      <a:t>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6.5063346109426684E-2"/>
                  <c:y val="4.7615079805947503E-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А</a:t>
                    </a:r>
                    <a:r>
                      <a:rPr lang="ru-RU" dirty="0" smtClean="0"/>
                      <a:t>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5,5%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5.0163338271043079E-2"/>
                  <c:y val="4.7890975076843329E-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Н</a:t>
                    </a:r>
                    <a:r>
                      <a:rPr lang="ru-RU" dirty="0" smtClean="0"/>
                      <a:t>еналоговые доходы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22,7%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7226952352795738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Н</a:t>
                    </a:r>
                    <a:r>
                      <a:rPr lang="ru-RU" dirty="0" smtClean="0"/>
                      <a:t>алоги на совокупный доход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7%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Налоговые доходы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39,8%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5.9101283628628466E-2"/>
                  <c:y val="1.4496167092545273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dirty="0" smtClean="0"/>
                      <a:t>Субсидии 5%</a:t>
                    </a:r>
                    <a:endParaRPr lang="ru-RU" b="0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0.63800000000000012</c:v>
                </c:pt>
                <c:pt idx="1">
                  <c:v>5.000000000000001E-3</c:v>
                </c:pt>
                <c:pt idx="2">
                  <c:v>5.5000000000000007E-2</c:v>
                </c:pt>
                <c:pt idx="3">
                  <c:v>0.22700000000000001</c:v>
                </c:pt>
                <c:pt idx="4">
                  <c:v>7.0000000000000021E-2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92D050"/>
              </a:solidFill>
            </c:spPr>
          </c:dPt>
          <c:dPt>
            <c:idx val="1"/>
            <c:spPr>
              <a:solidFill>
                <a:srgbClr val="7030A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4"/>
            <c:spPr>
              <a:solidFill>
                <a:srgbClr val="290CFC"/>
              </a:solidFill>
            </c:spPr>
          </c:dPt>
          <c:dPt>
            <c:idx val="5"/>
            <c:spPr>
              <a:solidFill>
                <a:srgbClr val="FF0000"/>
              </a:solidFill>
            </c:spPr>
          </c:dPt>
          <c:dPt>
            <c:idx val="6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7.2650103437060409E-2"/>
                  <c:y val="-1.1490351909148604E-4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НДФЛ
</a:t>
                    </a:r>
                    <a:r>
                      <a:rPr lang="ru-RU" sz="1200" b="1" dirty="0" smtClean="0"/>
                      <a:t>62,9%</a:t>
                    </a:r>
                    <a:endParaRPr lang="ru-RU" sz="1200" b="1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4.8909969149718159E-2"/>
                  <c:y val="3.3887977439340841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Г</a:t>
                    </a:r>
                    <a:r>
                      <a:rPr lang="ru-RU" dirty="0" smtClean="0"/>
                      <a:t>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0,9%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6.6697822847124874E-2"/>
                  <c:y val="8.5617770019465106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А</a:t>
                    </a:r>
                    <a:r>
                      <a:rPr lang="ru-RU" dirty="0" smtClean="0"/>
                      <a:t>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5,4%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8.4490052653601752E-2"/>
                  <c:y val="0.13086464517641141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Н</a:t>
                    </a:r>
                    <a:r>
                      <a:rPr lang="ru-RU" dirty="0" smtClean="0"/>
                      <a:t>еналоговые доходы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23,7%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8044255076189994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Н</a:t>
                    </a:r>
                    <a:r>
                      <a:rPr lang="ru-RU" dirty="0" smtClean="0"/>
                      <a:t>алоги на совокупный доход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7,1%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Налоговые доходы</a:t>
                    </a:r>
                    <a:r>
                      <a:rPr lang="ru-RU" sz="1200" dirty="0"/>
                      <a:t>
</a:t>
                    </a:r>
                    <a:r>
                      <a:rPr lang="ru-RU" sz="1200" dirty="0" smtClean="0"/>
                      <a:t>42,7%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6.0735889075416973E-2"/>
                  <c:y val="1.4496106216508681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dirty="0"/>
                      <a:t>Н</a:t>
                    </a:r>
                    <a:r>
                      <a:rPr lang="ru-RU" b="0" dirty="0"/>
                      <a:t>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0.35000000000000003</c:v>
                </c:pt>
                <c:pt idx="1">
                  <c:v>5.000000000000001E-3</c:v>
                </c:pt>
                <c:pt idx="2">
                  <c:v>3.0000000000000002E-2</c:v>
                </c:pt>
                <c:pt idx="3">
                  <c:v>0.13200000000000001</c:v>
                </c:pt>
                <c:pt idx="4">
                  <c:v>4.0000000000000008E-2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92D050"/>
              </a:solidFill>
            </c:spPr>
          </c:dPt>
          <c:dPt>
            <c:idx val="1"/>
            <c:spPr>
              <a:solidFill>
                <a:srgbClr val="7030A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4"/>
            <c:spPr>
              <a:solidFill>
                <a:srgbClr val="290CFC"/>
              </a:solidFill>
            </c:spPr>
          </c:dPt>
          <c:dPt>
            <c:idx val="5"/>
            <c:spPr>
              <a:solidFill>
                <a:srgbClr val="FF0000"/>
              </a:solidFill>
            </c:spPr>
          </c:dPt>
          <c:dPt>
            <c:idx val="6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92E-2"/>
                  <c:y val="-1.1471328147709684E-4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НДФЛ
</a:t>
                    </a:r>
                    <a:r>
                      <a:rPr lang="ru-RU" sz="1200" b="1" dirty="0" smtClean="0"/>
                      <a:t>62,4%</a:t>
                    </a:r>
                    <a:endParaRPr lang="ru-RU" sz="1200" b="1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4.4006152809352633E-2"/>
                  <c:y val="2.4223906628335092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Г</a:t>
                    </a:r>
                    <a:r>
                      <a:rPr lang="ru-RU" dirty="0" smtClean="0"/>
                      <a:t>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0,9%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0.15496651697370434"/>
                  <c:y val="5.1793522180944893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А</a:t>
                    </a:r>
                    <a:r>
                      <a:rPr lang="ru-RU" dirty="0" smtClean="0"/>
                      <a:t>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5,6%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7.304781452608218E-2"/>
                  <c:y val="0.1405287159874169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Н</a:t>
                    </a:r>
                    <a:r>
                      <a:rPr lang="ru-RU" dirty="0" smtClean="0"/>
                      <a:t>еналоговые доходы
24,1%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8534636710226651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Н</a:t>
                    </a:r>
                    <a:r>
                      <a:rPr lang="ru-RU" dirty="0" smtClean="0"/>
                      <a:t>алоги на совокупный доход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7%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А</a:t>
                    </a:r>
                    <a:r>
                      <a:rPr lang="ru-RU" dirty="0"/>
                      <a:t>кцизы
</a:t>
                    </a:r>
                    <a:r>
                      <a:rPr lang="ru-RU" dirty="0" smtClean="0"/>
                      <a:t>7,3%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6.0735889075416973E-2"/>
                  <c:y val="1.4496106216508681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dirty="0"/>
                      <a:t>Н</a:t>
                    </a:r>
                    <a:r>
                      <a:rPr lang="ru-RU" b="0" dirty="0"/>
                      <a:t>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0.62400000000000011</c:v>
                </c:pt>
                <c:pt idx="1">
                  <c:v>9.0000000000000028E-3</c:v>
                </c:pt>
                <c:pt idx="2">
                  <c:v>5.6000000000000001E-2</c:v>
                </c:pt>
                <c:pt idx="3">
                  <c:v>0.24000000000000002</c:v>
                </c:pt>
                <c:pt idx="4">
                  <c:v>7.0000000000000021E-2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476"/>
          <c:w val="0.54214796724930669"/>
          <c:h val="0.7554949932533224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1"/>
            <c:spPr>
              <a:solidFill>
                <a:srgbClr val="30E860"/>
              </a:solidFill>
            </c:spPr>
          </c:dPt>
          <c:dPt>
            <c:idx val="2"/>
            <c:spPr>
              <a:solidFill>
                <a:srgbClr val="0070C0"/>
              </a:solidFill>
            </c:spPr>
          </c:dPt>
          <c:dPt>
            <c:idx val="3"/>
            <c:spPr>
              <a:solidFill>
                <a:srgbClr val="FFC000"/>
              </a:solidFill>
            </c:spPr>
          </c:dPt>
          <c:dPt>
            <c:idx val="4"/>
            <c:spPr>
              <a:solidFill>
                <a:srgbClr val="00B0F0"/>
              </a:solidFill>
            </c:spPr>
          </c:dPt>
          <c:dPt>
            <c:idx val="6"/>
            <c:spPr>
              <a:solidFill>
                <a:srgbClr val="7030A0"/>
              </a:solidFill>
            </c:spPr>
          </c:dPt>
          <c:dPt>
            <c:idx val="7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45E-2"/>
                  <c:y val="3.0264008238051188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О</a:t>
                    </a:r>
                    <a:r>
                      <a:rPr lang="ru-RU" dirty="0"/>
                      <a:t>бразование
</a:t>
                    </a:r>
                    <a:r>
                      <a:rPr lang="ru-RU" dirty="0" smtClean="0"/>
                      <a:t>66,2%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7.6594955300583314E-2"/>
                  <c:y val="0.11610929621475748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М</a:t>
                    </a:r>
                    <a:r>
                      <a:rPr lang="ru-RU" sz="1400" dirty="0" smtClean="0"/>
                      <a:t>униципальный</a:t>
                    </a:r>
                    <a:r>
                      <a:rPr lang="ru-RU" sz="1400" baseline="0" dirty="0" smtClean="0"/>
                      <a:t> долг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0,0%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0.10441755197434738"/>
                  <c:y val="9.3338541296783227E-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Ж</a:t>
                    </a:r>
                    <a:r>
                      <a:rPr lang="ru-RU" dirty="0" smtClean="0"/>
                      <a:t>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2.6196630547676156E-2"/>
                  <c:y val="-5.2907286414317335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i="0" u="none" strike="noStrike" baseline="0" dirty="0" smtClean="0">
                        <a:effectLst/>
                      </a:rPr>
                      <a:t>Социальная политика</a:t>
                    </a:r>
                    <a:br>
                      <a:rPr lang="ru-RU" sz="1200" b="0" i="0" u="none" strike="noStrike" baseline="0" dirty="0" smtClean="0">
                        <a:effectLst/>
                      </a:rPr>
                    </a:br>
                    <a:r>
                      <a:rPr lang="ru-RU" sz="1200" b="0" i="0" u="none" strike="noStrike" baseline="0" dirty="0" smtClean="0">
                        <a:effectLst/>
                      </a:rPr>
                      <a:t>3,9</a:t>
                    </a:r>
                    <a:r>
                      <a:rPr lang="ru-RU" sz="1200" dirty="0" smtClean="0"/>
                      <a:t>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4.2069739447910523E-2"/>
                  <c:y val="-7.8331972161068103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200" b="0" i="0" u="none" strike="noStrike" baseline="0" dirty="0" smtClean="0">
                        <a:effectLst/>
                      </a:rPr>
                    </a:br>
                    <a:r>
                      <a:rPr lang="ru-RU" sz="1200" b="0" i="0" u="none" strike="noStrike" baseline="0" dirty="0" smtClean="0">
                        <a:effectLst/>
                      </a:rPr>
                      <a:t>4,1</a:t>
                    </a:r>
                    <a:r>
                      <a:rPr lang="ru-RU" sz="1200" dirty="0" smtClean="0"/>
                      <a:t>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6.8294781721500872E-2"/>
                  <c:y val="3.8331794616859614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br>
                      <a:rPr lang="ru-RU" sz="1200" b="0" i="0" u="none" strike="noStrike" baseline="0" dirty="0" smtClean="0">
                        <a:effectLst/>
                      </a:rPr>
                    </a:br>
                    <a:r>
                      <a:rPr lang="ru-RU" sz="1200" b="0" i="0" u="none" strike="noStrike" baseline="0" dirty="0" smtClean="0">
                        <a:effectLst/>
                      </a:rPr>
                      <a:t>16,6</a:t>
                    </a:r>
                    <a:r>
                      <a:rPr lang="ru-RU" sz="1200" dirty="0" smtClean="0"/>
                      <a:t>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0.13137390952483363"/>
                  <c:y val="-4.5096228961011599E-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Национальная </a:t>
                    </a:r>
                    <a:r>
                      <a:rPr lang="ru-RU" sz="1200" dirty="0" smtClean="0"/>
                      <a:t>оборона</a:t>
                    </a:r>
                    <a:r>
                      <a:rPr lang="ru-RU" sz="1200" dirty="0"/>
                      <a:t>
</a:t>
                    </a:r>
                    <a:r>
                      <a:rPr lang="ru-RU" sz="1200" dirty="0" smtClean="0"/>
                      <a:t>0,3%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9.1773696908294553E-2"/>
                  <c:y val="-2.3526205525175811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200" dirty="0" smtClean="0"/>
                      <a:t>
5,6%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0.31904418877005658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Межбюджетные трансферты
</a:t>
                    </a:r>
                    <a:r>
                      <a:rPr lang="ru-RU" sz="1200" dirty="0" smtClean="0"/>
                      <a:t>1,4%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0.42378089488527926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Ф</a:t>
                    </a:r>
                    <a:r>
                      <a:rPr lang="ru-RU" dirty="0"/>
                      <a:t>К и спорт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0.66200000000000014</c:v>
                </c:pt>
                <c:pt idx="1">
                  <c:v>4.000000000000001E-5</c:v>
                </c:pt>
                <c:pt idx="2">
                  <c:v>1.7000000000000001E-2</c:v>
                </c:pt>
                <c:pt idx="3">
                  <c:v>3.9000000000000007E-2</c:v>
                </c:pt>
                <c:pt idx="4">
                  <c:v>4.1000000000000002E-2</c:v>
                </c:pt>
                <c:pt idx="5">
                  <c:v>0.16700000000000001</c:v>
                </c:pt>
                <c:pt idx="6">
                  <c:v>3.0000000000000005E-3</c:v>
                </c:pt>
                <c:pt idx="7">
                  <c:v>5.6000000000000001E-2</c:v>
                </c:pt>
                <c:pt idx="8">
                  <c:v>1.4E-2</c:v>
                </c:pt>
                <c:pt idx="9">
                  <c:v>2.0000000000000005E-3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476"/>
          <c:w val="0.54214796724930669"/>
          <c:h val="0.7554949932533224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1"/>
            <c:spPr>
              <a:solidFill>
                <a:srgbClr val="30E860"/>
              </a:solidFill>
            </c:spPr>
          </c:dPt>
          <c:dPt>
            <c:idx val="2"/>
            <c:spPr>
              <a:solidFill>
                <a:srgbClr val="0070C0"/>
              </a:solidFill>
            </c:spPr>
          </c:dPt>
          <c:dPt>
            <c:idx val="3"/>
            <c:spPr>
              <a:solidFill>
                <a:srgbClr val="FFC000"/>
              </a:solidFill>
            </c:spPr>
          </c:dPt>
          <c:dPt>
            <c:idx val="4"/>
            <c:spPr>
              <a:solidFill>
                <a:srgbClr val="00B0F0"/>
              </a:solidFill>
            </c:spPr>
          </c:dPt>
          <c:dPt>
            <c:idx val="6"/>
            <c:spPr>
              <a:solidFill>
                <a:srgbClr val="7030A0"/>
              </a:solidFill>
            </c:spPr>
          </c:dPt>
          <c:dPt>
            <c:idx val="7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45E-2"/>
                  <c:y val="3.0264008238051188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О</a:t>
                    </a:r>
                    <a:r>
                      <a:rPr lang="ru-RU" dirty="0"/>
                      <a:t>бразование
</a:t>
                    </a:r>
                    <a:r>
                      <a:rPr lang="ru-RU" dirty="0" smtClean="0"/>
                      <a:t>62,5%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8.6362728300321372E-3"/>
                  <c:y val="4.5094453518926226E-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Муниципальный</a:t>
                    </a:r>
                    <a:r>
                      <a:rPr lang="ru-RU" sz="1200" baseline="0" dirty="0" smtClean="0"/>
                      <a:t> долг</a:t>
                    </a:r>
                    <a:r>
                      <a:rPr lang="ru-RU" sz="1200" dirty="0"/>
                      <a:t>
</a:t>
                    </a:r>
                    <a:r>
                      <a:rPr lang="ru-RU" sz="1200" dirty="0" smtClean="0"/>
                      <a:t>0,1%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0.20797383369228145"/>
                  <c:y val="-9.7582735601164483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Ж</a:t>
                    </a:r>
                    <a:r>
                      <a:rPr lang="ru-RU" dirty="0" smtClean="0"/>
                      <a:t>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1,4%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7.1320821641632073E-2"/>
                  <c:y val="-0.19270541864924368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i="0" u="none" strike="noStrike" baseline="0" dirty="0" smtClean="0">
                        <a:effectLst/>
                      </a:rPr>
                      <a:t>Социальная политика</a:t>
                    </a:r>
                    <a:br>
                      <a:rPr lang="ru-RU" sz="1200" b="0" i="0" u="none" strike="noStrike" baseline="0" dirty="0" smtClean="0">
                        <a:effectLst/>
                      </a:rPr>
                    </a:br>
                    <a:r>
                      <a:rPr lang="ru-RU" sz="1200" b="0" i="0" u="none" strike="noStrike" baseline="0" dirty="0" smtClean="0">
                        <a:effectLst/>
                      </a:rPr>
                      <a:t>5,7</a:t>
                    </a:r>
                    <a:r>
                      <a:rPr lang="ru-RU" sz="1200" dirty="0" smtClean="0"/>
                      <a:t>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6.1674594769796219E-2"/>
                  <c:y val="-0.21362083658831049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200" b="0" i="0" u="none" strike="noStrike" baseline="0" dirty="0" smtClean="0">
                        <a:effectLst/>
                      </a:rPr>
                    </a:br>
                    <a:r>
                      <a:rPr lang="ru-RU" sz="1200" b="0" i="0" u="none" strike="noStrike" baseline="0" dirty="0" smtClean="0">
                        <a:effectLst/>
                      </a:rPr>
                      <a:t>4,7</a:t>
                    </a:r>
                    <a:r>
                      <a:rPr lang="ru-RU" sz="1200" dirty="0" smtClean="0"/>
                      <a:t>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2.0960973755209691E-2"/>
                  <c:y val="-5.6370286201264115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br>
                      <a:rPr lang="ru-RU" sz="1200" b="0" i="0" u="none" strike="noStrike" baseline="0" dirty="0" smtClean="0">
                        <a:effectLst/>
                      </a:rPr>
                    </a:br>
                    <a:r>
                      <a:rPr lang="ru-RU" sz="1200" b="0" i="0" u="none" strike="noStrike" baseline="0" dirty="0" smtClean="0">
                        <a:effectLst/>
                      </a:rPr>
                      <a:t>17,6</a:t>
                    </a:r>
                    <a:r>
                      <a:rPr lang="ru-RU" sz="1200" dirty="0" smtClean="0"/>
                      <a:t>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0.13137390952483363"/>
                  <c:y val="-4.5096228961011599E-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Национальная </a:t>
                    </a:r>
                    <a:r>
                      <a:rPr lang="ru-RU" sz="1200" dirty="0" smtClean="0"/>
                      <a:t>оборона</a:t>
                    </a:r>
                    <a:r>
                      <a:rPr lang="ru-RU" sz="1200" dirty="0"/>
                      <a:t>
</a:t>
                    </a:r>
                    <a:r>
                      <a:rPr lang="ru-RU" sz="1200" dirty="0" smtClean="0"/>
                      <a:t>0,3%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0.1079543659267217"/>
                  <c:y val="-1.2669377174916556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200" dirty="0" smtClean="0"/>
                      <a:t>
5,9%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0.28991898453688764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Межбюджетные трансферты
</a:t>
                    </a:r>
                    <a:r>
                      <a:rPr lang="ru-RU" sz="1200" dirty="0" smtClean="0"/>
                      <a:t>1,6%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0.42378089488527926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Ф</a:t>
                    </a:r>
                    <a:r>
                      <a:rPr lang="ru-RU" dirty="0"/>
                      <a:t>К и спорт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0.62500000000000011</c:v>
                </c:pt>
                <c:pt idx="1">
                  <c:v>4.000000000000001E-3</c:v>
                </c:pt>
                <c:pt idx="2">
                  <c:v>1.4E-2</c:v>
                </c:pt>
                <c:pt idx="3">
                  <c:v>5.7000000000000009E-2</c:v>
                </c:pt>
                <c:pt idx="4">
                  <c:v>4.7000000000000007E-2</c:v>
                </c:pt>
                <c:pt idx="5">
                  <c:v>0.17600000000000002</c:v>
                </c:pt>
                <c:pt idx="6">
                  <c:v>3.0000000000000005E-3</c:v>
                </c:pt>
                <c:pt idx="7">
                  <c:v>5.9000000000000004E-2</c:v>
                </c:pt>
                <c:pt idx="8">
                  <c:v>1.6000000000000004E-2</c:v>
                </c:pt>
                <c:pt idx="9">
                  <c:v>2.0000000000000005E-3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476"/>
          <c:w val="0.54214796724930669"/>
          <c:h val="0.7554949932533224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1"/>
            <c:spPr>
              <a:solidFill>
                <a:srgbClr val="30E860"/>
              </a:solidFill>
            </c:spPr>
          </c:dPt>
          <c:dPt>
            <c:idx val="2"/>
            <c:spPr>
              <a:solidFill>
                <a:srgbClr val="0070C0"/>
              </a:solidFill>
            </c:spPr>
          </c:dPt>
          <c:dPt>
            <c:idx val="3"/>
            <c:spPr>
              <a:solidFill>
                <a:srgbClr val="FFC000"/>
              </a:solidFill>
            </c:spPr>
          </c:dPt>
          <c:dPt>
            <c:idx val="4"/>
            <c:spPr>
              <a:solidFill>
                <a:srgbClr val="00B0F0"/>
              </a:solidFill>
            </c:spPr>
          </c:dPt>
          <c:dPt>
            <c:idx val="6"/>
            <c:spPr>
              <a:solidFill>
                <a:srgbClr val="7030A0"/>
              </a:solidFill>
            </c:spPr>
          </c:dPt>
          <c:dPt>
            <c:idx val="7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45E-2"/>
                  <c:y val="3.0264008238051188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О</a:t>
                    </a:r>
                    <a:r>
                      <a:rPr lang="ru-RU" dirty="0"/>
                      <a:t>бразование
</a:t>
                    </a:r>
                    <a:r>
                      <a:rPr lang="ru-RU" dirty="0" smtClean="0"/>
                      <a:t>61,7%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4.9087945376099895E-2"/>
                  <c:y val="4.9605674312903913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Муниципальный</a:t>
                    </a:r>
                    <a:r>
                      <a:rPr lang="ru-RU" sz="1200" baseline="0" dirty="0" smtClean="0"/>
                      <a:t> долг</a:t>
                    </a:r>
                    <a:r>
                      <a:rPr lang="ru-RU" sz="1200" dirty="0"/>
                      <a:t>
</a:t>
                    </a:r>
                    <a:r>
                      <a:rPr lang="ru-RU" sz="1200" dirty="0" smtClean="0"/>
                      <a:t>0,0%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0.17038677659668802"/>
                  <c:y val="3.336304239755699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Ж</a:t>
                    </a:r>
                    <a:r>
                      <a:rPr lang="ru-RU" dirty="0" smtClean="0"/>
                      <a:t>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1,4%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6.6161481547921799E-2"/>
                  <c:y val="-5.7416909310418318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i="0" u="none" strike="noStrike" baseline="0" dirty="0" smtClean="0">
                        <a:effectLst/>
                      </a:rPr>
                      <a:t>Социальная политика</a:t>
                    </a:r>
                    <a:br>
                      <a:rPr lang="ru-RU" sz="1200" b="0" i="0" u="none" strike="noStrike" baseline="0" dirty="0" smtClean="0">
                        <a:effectLst/>
                      </a:rPr>
                    </a:br>
                    <a:r>
                      <a:rPr lang="ru-RU" sz="1200" b="0" i="0" u="none" strike="noStrike" baseline="0" dirty="0" smtClean="0">
                        <a:effectLst/>
                      </a:rPr>
                      <a:t>6,3</a:t>
                    </a:r>
                    <a:r>
                      <a:rPr lang="ru-RU" sz="1200" dirty="0" smtClean="0"/>
                      <a:t>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6.1486542270023002E-2"/>
                  <c:y val="-9.4115652297422081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200" b="0" i="0" u="none" strike="noStrike" baseline="0" dirty="0" smtClean="0">
                        <a:effectLst/>
                      </a:rPr>
                    </a:br>
                    <a:r>
                      <a:rPr lang="ru-RU" sz="1200" b="0" i="0" u="none" strike="noStrike" baseline="0" dirty="0" smtClean="0">
                        <a:effectLst/>
                      </a:rPr>
                      <a:t>4,7</a:t>
                    </a:r>
                    <a:r>
                      <a:rPr lang="ru-RU" sz="1200" dirty="0" smtClean="0"/>
                      <a:t>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2.5458562708119085E-2"/>
                  <c:y val="4.2841417512960729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br>
                      <a:rPr lang="ru-RU" sz="1200" b="0" i="0" u="none" strike="noStrike" baseline="0" dirty="0" smtClean="0">
                        <a:effectLst/>
                      </a:rPr>
                    </a:br>
                    <a:r>
                      <a:rPr lang="ru-RU" sz="1200" b="0" i="0" u="none" strike="noStrike" baseline="0" dirty="0" smtClean="0">
                        <a:effectLst/>
                      </a:rPr>
                      <a:t>17,7</a:t>
                    </a:r>
                    <a:r>
                      <a:rPr lang="ru-RU" sz="1200" dirty="0" smtClean="0"/>
                      <a:t>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0.13137390952483363"/>
                  <c:y val="-4.5096228961011599E-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Национальная </a:t>
                    </a:r>
                    <a:r>
                      <a:rPr lang="ru-RU" sz="1200" dirty="0" smtClean="0"/>
                      <a:t>оборона</a:t>
                    </a:r>
                    <a:r>
                      <a:rPr lang="ru-RU" sz="1200" dirty="0"/>
                      <a:t>
</a:t>
                    </a:r>
                    <a:r>
                      <a:rPr lang="ru-RU" sz="1200" dirty="0" smtClean="0"/>
                      <a:t>0,4%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9.1773696908294553E-2"/>
                  <c:y val="-2.3526205525175811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200" dirty="0" smtClean="0"/>
                      <a:t>
6%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0.31904418877005658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Межбюджетные трансферты
</a:t>
                    </a:r>
                    <a:r>
                      <a:rPr lang="ru-RU" sz="1200" dirty="0" smtClean="0"/>
                      <a:t>1,6%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0.42378089488527926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Ф</a:t>
                    </a:r>
                    <a:r>
                      <a:rPr lang="ru-RU" dirty="0"/>
                      <a:t>К и спорт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0.6170000000000001</c:v>
                </c:pt>
                <c:pt idx="1">
                  <c:v>4.000000000000001E-3</c:v>
                </c:pt>
                <c:pt idx="2">
                  <c:v>1.4E-2</c:v>
                </c:pt>
                <c:pt idx="3">
                  <c:v>6.3E-2</c:v>
                </c:pt>
                <c:pt idx="4">
                  <c:v>4.7000000000000007E-2</c:v>
                </c:pt>
                <c:pt idx="5">
                  <c:v>0.17700000000000002</c:v>
                </c:pt>
                <c:pt idx="6">
                  <c:v>3.0000000000000005E-3</c:v>
                </c:pt>
                <c:pt idx="7">
                  <c:v>6.0000000000000005E-2</c:v>
                </c:pt>
                <c:pt idx="8">
                  <c:v>1.6000000000000004E-2</c:v>
                </c:pt>
                <c:pt idx="9">
                  <c:v>2.0000000000000005E-3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4.2207963955949925E-2"/>
          <c:y val="4.9745185007933589E-2"/>
          <c:w val="0.92261873274742545"/>
          <c:h val="0.9005096299841328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0.27600000000000002</c:v>
                </c:pt>
                <c:pt idx="1">
                  <c:v>0.72400000000000009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3.5927078061285381E-2"/>
          <c:y val="4.4092323075214088E-2"/>
          <c:w val="0.9281458438774296"/>
          <c:h val="0.911815353849574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0.28600000000000003</c:v>
                </c:pt>
                <c:pt idx="1">
                  <c:v>0.71400000000000008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0.29500000000000004</c:v>
                </c:pt>
                <c:pt idx="1">
                  <c:v>0.70500000000000007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270"/>
      <c:perspective val="30"/>
    </c:view3D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dPt>
            <c:idx val="4"/>
            <c:spPr>
              <a:solidFill>
                <a:srgbClr val="7030A0"/>
              </a:solidFill>
            </c:spPr>
          </c:dPt>
          <c:cat>
            <c:strRef>
              <c:f>Лист1!$A$2:$A$13</c:f>
              <c:strCache>
                <c:ptCount val="12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мп11</c:v>
                </c:pt>
                <c:pt idx="11">
                  <c:v>мп12</c:v>
                </c:pt>
              </c:strCache>
            </c:strRef>
          </c:cat>
          <c:val>
            <c:numRef>
              <c:f>Лист1!$B$2:$B$13</c:f>
              <c:numCache>
                <c:formatCode>0%</c:formatCode>
                <c:ptCount val="12"/>
                <c:pt idx="0">
                  <c:v>0.81799999999999995</c:v>
                </c:pt>
                <c:pt idx="1">
                  <c:v>7.3999999999999996E-2</c:v>
                </c:pt>
                <c:pt idx="2">
                  <c:v>5.6000000000000001E-2</c:v>
                </c:pt>
                <c:pt idx="3">
                  <c:v>2.1999999999999999E-2</c:v>
                </c:pt>
                <c:pt idx="4">
                  <c:v>1.7000000000000001E-2</c:v>
                </c:pt>
                <c:pt idx="5">
                  <c:v>4.0000000000000105E-3</c:v>
                </c:pt>
                <c:pt idx="6">
                  <c:v>3.0000000000000057E-3</c:v>
                </c:pt>
                <c:pt idx="7">
                  <c:v>1.0000000000000028E-3</c:v>
                </c:pt>
                <c:pt idx="8">
                  <c:v>8.0000000000000232E-4</c:v>
                </c:pt>
                <c:pt idx="9">
                  <c:v>6.0000000000000147E-4</c:v>
                </c:pt>
                <c:pt idx="10">
                  <c:v>1.0000000000000029E-4</c:v>
                </c:pt>
                <c:pt idx="11">
                  <c:v>4.0000000000000125E-5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270"/>
      <c:perspective val="30"/>
    </c:view3D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dPt>
            <c:idx val="4"/>
            <c:spPr>
              <a:solidFill>
                <a:srgbClr val="7030A0"/>
              </a:solidFill>
            </c:spPr>
          </c:dPt>
          <c:cat>
            <c:strRef>
              <c:f>Лист1!$A$2:$A$12</c:f>
              <c:strCache>
                <c:ptCount val="11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мп11</c:v>
                </c:pt>
              </c:strCache>
            </c:strRef>
          </c:cat>
          <c:val>
            <c:numRef>
              <c:f>Лист1!$B$2:$B$12</c:f>
              <c:numCache>
                <c:formatCode>0%</c:formatCode>
                <c:ptCount val="11"/>
                <c:pt idx="0">
                  <c:v>0.80400000000000005</c:v>
                </c:pt>
                <c:pt idx="1">
                  <c:v>8.9000000000000065E-2</c:v>
                </c:pt>
                <c:pt idx="2">
                  <c:v>6.4000000000000112E-2</c:v>
                </c:pt>
                <c:pt idx="3">
                  <c:v>2.4E-2</c:v>
                </c:pt>
                <c:pt idx="4">
                  <c:v>6.0000000000000114E-3</c:v>
                </c:pt>
                <c:pt idx="5">
                  <c:v>5.0000000000000105E-3</c:v>
                </c:pt>
                <c:pt idx="6">
                  <c:v>3.0000000000000057E-3</c:v>
                </c:pt>
                <c:pt idx="7">
                  <c:v>9.0000000000000247E-4</c:v>
                </c:pt>
                <c:pt idx="8">
                  <c:v>6.0000000000000147E-4</c:v>
                </c:pt>
                <c:pt idx="9">
                  <c:v>1.0000000000000029E-4</c:v>
                </c:pt>
                <c:pt idx="10">
                  <c:v>4.0000000000000125E-5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270"/>
      <c:perspective val="30"/>
    </c:view3D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dPt>
            <c:idx val="4"/>
            <c:spPr>
              <a:solidFill>
                <a:srgbClr val="7030A0"/>
              </a:solidFill>
            </c:spPr>
          </c:dPt>
          <c:cat>
            <c:strRef>
              <c:f>Лист1!$A$2:$A$12</c:f>
              <c:strCache>
                <c:ptCount val="11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мп10</c:v>
                </c:pt>
              </c:strCache>
            </c:strRef>
          </c:cat>
          <c:val>
            <c:numRef>
              <c:f>Лист1!$B$2:$B$12</c:f>
              <c:numCache>
                <c:formatCode>0%</c:formatCode>
                <c:ptCount val="11"/>
                <c:pt idx="0">
                  <c:v>0.79900000000000004</c:v>
                </c:pt>
                <c:pt idx="1">
                  <c:v>9.2000000000000026E-2</c:v>
                </c:pt>
                <c:pt idx="2">
                  <c:v>6.5000000000000002E-2</c:v>
                </c:pt>
                <c:pt idx="3">
                  <c:v>2.5000000000000001E-2</c:v>
                </c:pt>
                <c:pt idx="4">
                  <c:v>6.0000000000000114E-3</c:v>
                </c:pt>
                <c:pt idx="5">
                  <c:v>5.0000000000000105E-3</c:v>
                </c:pt>
                <c:pt idx="6">
                  <c:v>3.0000000000000057E-3</c:v>
                </c:pt>
                <c:pt idx="7">
                  <c:v>9.0000000000000247E-4</c:v>
                </c:pt>
                <c:pt idx="8">
                  <c:v>6.0000000000000147E-4</c:v>
                </c:pt>
                <c:pt idx="9">
                  <c:v>1.0000000000000029E-4</c:v>
                </c:pt>
                <c:pt idx="10">
                  <c:v>4.0000000000000125E-5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82,8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0.59756</cdr:y>
    </cdr:from>
    <cdr:to>
      <cdr:x>0.51298</cdr:x>
      <cdr:y>0.72608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11" y="3528392"/>
          <a:ext cx="4565000" cy="7588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9,7%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0.46341</cdr:y>
    </cdr:from>
    <cdr:to>
      <cdr:x>0.50195</cdr:x>
      <cdr:y>0.61341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2736304"/>
          <a:ext cx="4464534" cy="8856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4,3%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0.29268</cdr:y>
    </cdr:from>
    <cdr:to>
      <cdr:x>0.48614</cdr:x>
      <cdr:y>0.41768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1728192"/>
          <a:ext cx="4320528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Муниципальная программа «Комплексное развитие сельских </a:t>
          </a: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Свердловского района Орловской области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0.08333</cdr:y>
    </cdr:from>
    <cdr:to>
      <cdr:x>0.39127</cdr:x>
      <cdr:y>0.17083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504056"/>
          <a:ext cx="3456404" cy="5292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0,05%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0.9</cdr:y>
    </cdr:from>
    <cdr:to>
      <cdr:x>0.66797</cdr:x>
      <cdr:y>1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7504" y="5229200"/>
          <a:ext cx="5976727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«Стимулирование социального </a:t>
          </a:r>
          <a:r>
            <a:rPr lang="ru-RU" sz="1050" b="1" dirty="0" smtClean="0">
              <a:solidFill>
                <a:schemeClr val="tx1"/>
              </a:solidFill>
            </a:rPr>
            <a:t>жилищного </a:t>
          </a:r>
          <a:r>
            <a:rPr lang="ru-RU" sz="1050" b="1" dirty="0">
              <a:solidFill>
                <a:schemeClr val="tx1"/>
              </a:solidFill>
            </a:rPr>
            <a:t>строительства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 Орловской 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0,3%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0.4387</cdr:x>
      <cdr:y>0.5875</cdr:y>
    </cdr:from>
    <cdr:to>
      <cdr:x>0.59682</cdr:x>
      <cdr:y>0.64634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3995936" y="3468985"/>
          <a:ext cx="1440201" cy="347439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0.42683</cdr:y>
    </cdr:from>
    <cdr:to>
      <cdr:x>0.52567</cdr:x>
      <cdr:y>0.45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3995936" y="2520280"/>
          <a:ext cx="792089" cy="13681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0.47033</cdr:x>
      <cdr:y>0.5</cdr:y>
    </cdr:from>
    <cdr:to>
      <cdr:x>0.55729</cdr:x>
      <cdr:y>0.5122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4283968" y="2952328"/>
          <a:ext cx="792112" cy="7200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0.8125</cdr:y>
    </cdr:from>
    <cdr:to>
      <cdr:x>0.66797</cdr:x>
      <cdr:y>0.9125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504" y="4680520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0.70732</cdr:y>
    </cdr:from>
    <cdr:to>
      <cdr:x>0.66797</cdr:x>
      <cdr:y>0.80732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107504" y="4176464"/>
          <a:ext cx="5976727" cy="5904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«Паспортизация и принятие в муниципальную собственность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местного значения общего пользования муниципального образования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Свердловский </a:t>
          </a:r>
          <a:r>
            <a:rPr lang="ru-RU" sz="1050" b="1" dirty="0">
              <a:solidFill>
                <a:schemeClr val="tx1"/>
              </a:solidFill>
            </a:rPr>
            <a:t>район Орловской 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0.37805</cdr:y>
    </cdr:from>
    <cdr:to>
      <cdr:x>0.39127</cdr:x>
      <cdr:y>0.50305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2232248"/>
          <a:ext cx="3456404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2,0%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</cdr:y>
    </cdr:from>
    <cdr:to>
      <cdr:x>0.39127</cdr:x>
      <cdr:y>0.125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107504" y="-908720"/>
          <a:ext cx="3456404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0.34146</cdr:y>
    </cdr:from>
    <cdr:to>
      <cdr:x>0.54148</cdr:x>
      <cdr:y>0.425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4139952" y="2016224"/>
          <a:ext cx="792089" cy="49325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0.16667</cdr:y>
    </cdr:from>
    <cdr:to>
      <cdr:x>0.39127</cdr:x>
      <cdr:y>0.29167</cdr:y>
    </cdr:to>
    <cdr:sp macro="" textlink="">
      <cdr:nvSpPr>
        <cdr:cNvPr id="22" name="TextBox 1"/>
        <cdr:cNvSpPr txBox="1"/>
      </cdr:nvSpPr>
      <cdr:spPr>
        <a:xfrm xmlns:a="http://schemas.openxmlformats.org/drawingml/2006/main">
          <a:off x="107504" y="1008112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«Отходы в Свердловском районе Орловской области»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0,03%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0.21429</cdr:y>
    </cdr:from>
    <cdr:to>
      <cdr:x>0.39127</cdr:x>
      <cdr:y>0.33929</cdr:y>
    </cdr:to>
    <cdr:sp macro="" textlink="">
      <cdr:nvSpPr>
        <cdr:cNvPr id="27" name="TextBox 1"/>
        <cdr:cNvSpPr txBox="1"/>
      </cdr:nvSpPr>
      <cdr:spPr>
        <a:xfrm xmlns:a="http://schemas.openxmlformats.org/drawingml/2006/main">
          <a:off x="107504" y="1296144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dirty="0">
              <a:solidFill>
                <a:schemeClr val="tx1"/>
              </a:solidFill>
            </a:rPr>
            <a:t>Муниципальная</a:t>
          </a:r>
          <a:r>
            <a:rPr lang="ru-RU" sz="1050" b="1" dirty="0">
              <a:solidFill>
                <a:schemeClr val="tx1"/>
              </a:solidFill>
            </a:rPr>
            <a:t>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0,003%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78,1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0.46429</cdr:y>
    </cdr:from>
    <cdr:to>
      <cdr:x>0.51298</cdr:x>
      <cdr:y>0.59281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11" y="2808312"/>
          <a:ext cx="4565000" cy="7773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10,5%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0.57312</cdr:y>
    </cdr:from>
    <cdr:to>
      <cdr:x>0.50195</cdr:x>
      <cdr:y>0.72312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3466612"/>
          <a:ext cx="4464534" cy="9073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7,7%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0.29268</cdr:y>
    </cdr:from>
    <cdr:to>
      <cdr:x>0.48614</cdr:x>
      <cdr:y>0.41768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1728192"/>
          <a:ext cx="4320528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Муниципальная программа «Комплексное развитие сельских </a:t>
          </a: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Свердловского района Орловской области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0,6%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0.11905</cdr:y>
    </cdr:from>
    <cdr:to>
      <cdr:x>0.39127</cdr:x>
      <cdr:y>0.20655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720080"/>
          <a:ext cx="3456404" cy="5292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0,05%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0.9</cdr:y>
    </cdr:from>
    <cdr:to>
      <cdr:x>0.66797</cdr:x>
      <cdr:y>1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7504" y="5229200"/>
          <a:ext cx="5976727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«Стимулирование социального </a:t>
          </a:r>
          <a:r>
            <a:rPr lang="ru-RU" sz="1050" b="1" dirty="0" smtClean="0">
              <a:solidFill>
                <a:schemeClr val="tx1"/>
              </a:solidFill>
            </a:rPr>
            <a:t>жилищного </a:t>
          </a:r>
          <a:r>
            <a:rPr lang="ru-RU" sz="1050" b="1" dirty="0">
              <a:solidFill>
                <a:schemeClr val="tx1"/>
              </a:solidFill>
            </a:rPr>
            <a:t>строительства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 Орловской 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0,2%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0.4387</cdr:x>
      <cdr:y>0.5875</cdr:y>
    </cdr:from>
    <cdr:to>
      <cdr:x>0.59682</cdr:x>
      <cdr:y>0.64634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3995936" y="3468985"/>
          <a:ext cx="1440201" cy="347439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0.42683</cdr:y>
    </cdr:from>
    <cdr:to>
      <cdr:x>0.52567</cdr:x>
      <cdr:y>0.45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3995936" y="2520280"/>
          <a:ext cx="792089" cy="13681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0.47033</cdr:x>
      <cdr:y>0.5</cdr:y>
    </cdr:from>
    <cdr:to>
      <cdr:x>0.55729</cdr:x>
      <cdr:y>0.5122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4283968" y="2952328"/>
          <a:ext cx="792112" cy="7200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0.8125</cdr:y>
    </cdr:from>
    <cdr:to>
      <cdr:x>0.66797</cdr:x>
      <cdr:y>0.9125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504" y="4680520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0.70732</cdr:y>
    </cdr:from>
    <cdr:to>
      <cdr:x>0.66797</cdr:x>
      <cdr:y>0.80732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107504" y="4176464"/>
          <a:ext cx="5976727" cy="5904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«Паспортизация и принятие в муниципальную собственность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местного значения общего пользования муниципального образования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Свердловский </a:t>
          </a:r>
          <a:r>
            <a:rPr lang="ru-RU" sz="1050" b="1" dirty="0">
              <a:solidFill>
                <a:schemeClr val="tx1"/>
              </a:solidFill>
            </a:rPr>
            <a:t>район Орловской 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0.37805</cdr:y>
    </cdr:from>
    <cdr:to>
      <cdr:x>0.39127</cdr:x>
      <cdr:y>0.50305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2232248"/>
          <a:ext cx="3456404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2,3%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0.03571</cdr:y>
    </cdr:from>
    <cdr:to>
      <cdr:x>0.39127</cdr:x>
      <cdr:y>0.16071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107504" y="216024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0.34146</cdr:y>
    </cdr:from>
    <cdr:to>
      <cdr:x>0.54148</cdr:x>
      <cdr:y>0.425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4139997" y="2065380"/>
          <a:ext cx="792076" cy="505306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0.20238</cdr:y>
    </cdr:from>
    <cdr:to>
      <cdr:x>0.39127</cdr:x>
      <cdr:y>0.32738</cdr:y>
    </cdr:to>
    <cdr:sp macro="" textlink="">
      <cdr:nvSpPr>
        <cdr:cNvPr id="27" name="TextBox 1"/>
        <cdr:cNvSpPr txBox="1"/>
      </cdr:nvSpPr>
      <cdr:spPr>
        <a:xfrm xmlns:a="http://schemas.openxmlformats.org/drawingml/2006/main">
          <a:off x="107504" y="1224136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77,4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0.43573</cdr:y>
    </cdr:from>
    <cdr:to>
      <cdr:x>0.50909</cdr:x>
      <cdr:y>0.56425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72015" y="2592288"/>
          <a:ext cx="4565000" cy="7646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10,8%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0.56887</cdr:y>
    </cdr:from>
    <cdr:to>
      <cdr:x>0.49806</cdr:x>
      <cdr:y>0.71887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72008" y="3384376"/>
          <a:ext cx="4464534" cy="8923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8,1%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0.35101</cdr:y>
    </cdr:from>
    <cdr:to>
      <cdr:x>0.48225</cdr:x>
      <cdr:y>0.47601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72008" y="2088232"/>
          <a:ext cx="4320528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«Комплексное развитие сельских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</a:t>
          </a:r>
          <a:r>
            <a:rPr lang="ru-RU" sz="1050" b="1" dirty="0">
              <a:solidFill>
                <a:schemeClr val="tx1"/>
              </a:solidFill>
            </a:rPr>
            <a:t>Свердловского района Орловской </a:t>
          </a:r>
          <a:r>
            <a:rPr lang="ru-RU" sz="1050" b="1" dirty="0" smtClean="0">
              <a:solidFill>
                <a:schemeClr val="tx1"/>
              </a:solidFill>
            </a:rPr>
            <a:t>области»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0,5%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0.09683</cdr:y>
    </cdr:from>
    <cdr:to>
      <cdr:x>0.38738</cdr:x>
      <cdr:y>0.18433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72008" y="576064"/>
          <a:ext cx="3456404" cy="5205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0,06%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0.89956</cdr:y>
    </cdr:from>
    <cdr:to>
      <cdr:x>0.66408</cdr:x>
      <cdr:y>0.99956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72008" y="5351731"/>
          <a:ext cx="5976727" cy="5949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«Стимулирование социального </a:t>
          </a:r>
          <a:r>
            <a:rPr lang="ru-RU" sz="1050" b="1" dirty="0" smtClean="0">
              <a:solidFill>
                <a:schemeClr val="tx1"/>
              </a:solidFill>
            </a:rPr>
            <a:t>жилищного </a:t>
          </a:r>
          <a:r>
            <a:rPr lang="ru-RU" sz="1050" b="1" dirty="0">
              <a:solidFill>
                <a:schemeClr val="tx1"/>
              </a:solidFill>
            </a:rPr>
            <a:t>строительства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 Орловской 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0,2%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0.46643</cdr:x>
      <cdr:y>0.5875</cdr:y>
    </cdr:from>
    <cdr:to>
      <cdr:x>0.59682</cdr:x>
      <cdr:y>0.61729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248472" y="3495202"/>
          <a:ext cx="1187665" cy="177206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0.44271</cdr:x>
      <cdr:y>0.39942</cdr:y>
    </cdr:from>
    <cdr:to>
      <cdr:x>0.52567</cdr:x>
      <cdr:y>0.4375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4032448" y="2376264"/>
          <a:ext cx="755620" cy="226547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0.40318</cdr:x>
      <cdr:y>0.49625</cdr:y>
    </cdr:from>
    <cdr:to>
      <cdr:x>0.55729</cdr:x>
      <cdr:y>0.5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 flipV="1">
          <a:off x="3672408" y="2952328"/>
          <a:ext cx="1403672" cy="22313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0.00791</cdr:x>
      <cdr:y>0.82185</cdr:y>
    </cdr:from>
    <cdr:to>
      <cdr:x>0.66408</cdr:x>
      <cdr:y>0.92185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72008" y="4889400"/>
          <a:ext cx="5976727" cy="5949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0.70645</cdr:y>
    </cdr:from>
    <cdr:to>
      <cdr:x>0.66408</cdr:x>
      <cdr:y>0.80645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72008" y="4202856"/>
          <a:ext cx="5976727" cy="5949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«Паспортизация и принятие в муниципальную собственность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местного значения общего пользования муниципального образования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Свердловский </a:t>
          </a:r>
          <a:r>
            <a:rPr lang="ru-RU" sz="1050" b="1" dirty="0">
              <a:solidFill>
                <a:schemeClr val="tx1"/>
              </a:solidFill>
            </a:rPr>
            <a:t>район Орловской 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0.26628</cdr:y>
    </cdr:from>
    <cdr:to>
      <cdr:x>0.38738</cdr:x>
      <cdr:y>0.39128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72008" y="1584176"/>
          <a:ext cx="3456404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2,3%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0.0121</cdr:y>
    </cdr:from>
    <cdr:to>
      <cdr:x>0.38738</cdr:x>
      <cdr:y>0.1371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72008" y="72008"/>
          <a:ext cx="3456404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0.18155</cdr:y>
    </cdr:from>
    <cdr:to>
      <cdr:x>0.38738</cdr:x>
      <cdr:y>0.3128</cdr:y>
    </cdr:to>
    <cdr:sp macro="" textlink="">
      <cdr:nvSpPr>
        <cdr:cNvPr id="17" name="TextBox 1"/>
        <cdr:cNvSpPr txBox="1"/>
      </cdr:nvSpPr>
      <cdr:spPr>
        <a:xfrm xmlns:a="http://schemas.openxmlformats.org/drawingml/2006/main">
          <a:off x="72008" y="1080120"/>
          <a:ext cx="3456404" cy="7808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3D2CC5E8-BF4F-40FB-A7C5-A7E9844BB1A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76672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консолидированного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Свердловского района Орловской области</a:t>
            </a:r>
          </a:p>
          <a:p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</a:t>
            </a:r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тыс. рублей</a:t>
            </a:r>
            <a:endParaRPr lang="ru-RU" sz="28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3822139"/>
            <a:ext cx="81179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районного бюджета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      тыс</a:t>
            </a:r>
            <a:r>
              <a:rPr lang="ru-RU" sz="2000" b="1" dirty="0">
                <a:solidFill>
                  <a:srgbClr val="FFC819"/>
                </a:solidFill>
                <a:latin typeface="Century Gothic" pitchFamily="34" charset="0"/>
              </a:rPr>
              <a:t>. рублей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77749735"/>
              </p:ext>
            </p:extLst>
          </p:nvPr>
        </p:nvGraphicFramePr>
        <p:xfrm>
          <a:off x="789367" y="177281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2023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430828,6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495907,9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-65079,3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2024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411628,3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417128,3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-5500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2025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410978,4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416478,4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-5500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69736519"/>
              </p:ext>
            </p:extLst>
          </p:nvPr>
        </p:nvGraphicFramePr>
        <p:xfrm>
          <a:off x="827584" y="465313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2023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383224,2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446609,0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</a:t>
                      </a:r>
                      <a:r>
                        <a:rPr lang="ru-RU" baseline="0" dirty="0" smtClean="0"/>
                        <a:t> -63384,8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2024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375736,8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380736,8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-5000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2025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374889,9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379889,9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-5000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88173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2023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3861642245"/>
              </p:ext>
            </p:extLst>
          </p:nvPr>
        </p:nvGraphicFramePr>
        <p:xfrm>
          <a:off x="1259632" y="2249488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797814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2024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3123191759"/>
              </p:ext>
            </p:extLst>
          </p:nvPr>
        </p:nvGraphicFramePr>
        <p:xfrm>
          <a:off x="1187624" y="2060848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41099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2025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88979182"/>
              </p:ext>
            </p:extLst>
          </p:nvPr>
        </p:nvGraphicFramePr>
        <p:xfrm>
          <a:off x="1115616" y="2060848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410992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38234700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197 447,80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126 000,00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10 791,00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13 860,00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2 000,00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23 975,00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20 178,80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2023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7814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76253396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209 731,40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132 000,00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11 394,90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14 925,00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2 000,00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25 138,00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23 630,50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2024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8486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96252369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213 071,60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133 000,00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11 956,00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14 935,00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2 000,00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25 888,00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24 649,60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2025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8932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2023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="" xmlns:p14="http://schemas.microsoft.com/office/powerpoint/2010/main" val="3782599806"/>
              </p:ext>
            </p:extLst>
          </p:nvPr>
        </p:nvGraphicFramePr>
        <p:xfrm>
          <a:off x="827584" y="1340768"/>
          <a:ext cx="7769459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267667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2024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4188048662"/>
              </p:ext>
            </p:extLst>
          </p:nvPr>
        </p:nvGraphicFramePr>
        <p:xfrm>
          <a:off x="683568" y="1484784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909390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2025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520486073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909390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34349726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446 609,00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74 367,60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182,00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941,00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</a:t>
                      </a:r>
                      <a:r>
                        <a:rPr lang="ru-RU" baseline="0" dirty="0" smtClean="0"/>
                        <a:t> 772,00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295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628,60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214,90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396,50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945,50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r>
                        <a:rPr lang="ru-RU" baseline="0" dirty="0" smtClean="0"/>
                        <a:t> 160,90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2023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4922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35240813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380 736,80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67 076,80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236,40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394,90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222,00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238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002,90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838,50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908,90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895,50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160,90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2024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9857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82707262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379 889,90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67 232,40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1 281,00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22 956,00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5 222,00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234 319,10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17 820,50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002,50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895,5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160,90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2025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9857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2023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1345434402"/>
              </p:ext>
            </p:extLst>
          </p:nvPr>
        </p:nvGraphicFramePr>
        <p:xfrm>
          <a:off x="683568" y="14307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643809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2024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221017961"/>
              </p:ext>
            </p:extLst>
          </p:nvPr>
        </p:nvGraphicFramePr>
        <p:xfrm>
          <a:off x="683568" y="1268760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9984454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2025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533118035"/>
              </p:ext>
            </p:extLst>
          </p:nvPr>
        </p:nvGraphicFramePr>
        <p:xfrm>
          <a:off x="755576" y="1457400"/>
          <a:ext cx="7704856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998445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0955" y="476672"/>
            <a:ext cx="83375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и непрограммных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расходов районного бюджета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1801678396"/>
              </p:ext>
            </p:extLst>
          </p:nvPr>
        </p:nvGraphicFramePr>
        <p:xfrm>
          <a:off x="457251" y="1556792"/>
          <a:ext cx="3610693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84097344"/>
              </p:ext>
            </p:extLst>
          </p:nvPr>
        </p:nvGraphicFramePr>
        <p:xfrm>
          <a:off x="5148064" y="1556792"/>
          <a:ext cx="3421419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4148185990"/>
              </p:ext>
            </p:extLst>
          </p:nvPr>
        </p:nvGraphicFramePr>
        <p:xfrm>
          <a:off x="2895230" y="4293096"/>
          <a:ext cx="3528392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483768" y="1700808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27,6%</a:t>
            </a:r>
            <a:endParaRPr lang="ru-RU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7117483" y="1700808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28,6%</a:t>
            </a:r>
            <a:endParaRPr lang="ru-RU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4860032" y="4437112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29,5%</a:t>
            </a:r>
            <a:endParaRPr lang="ru-RU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3789040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72,4%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5580112" y="3717032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71,4%</a:t>
            </a:r>
            <a:endParaRPr lang="ru-RU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3131840" y="6427113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70,5%</a:t>
            </a:r>
            <a:endParaRPr lang="ru-RU" sz="1100" dirty="0"/>
          </a:p>
        </p:txBody>
      </p:sp>
      <p:sp>
        <p:nvSpPr>
          <p:cNvPr id="12" name="TextBox 11"/>
          <p:cNvSpPr txBox="1"/>
          <p:nvPr/>
        </p:nvSpPr>
        <p:spPr>
          <a:xfrm>
            <a:off x="468255" y="1700808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2023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104" y="1700806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2024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54675" y="4350295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2025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9244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74657" y="4647912"/>
            <a:ext cx="8784977" cy="1944216"/>
          </a:xfrm>
          <a:prstGeom prst="roundRect">
            <a:avLst/>
          </a:prstGeom>
          <a:solidFill>
            <a:srgbClr val="2E424C"/>
          </a:solidFill>
          <a:ln>
            <a:solidFill>
              <a:srgbClr val="2E424C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4658" y="2421405"/>
            <a:ext cx="8784977" cy="1944216"/>
          </a:xfrm>
          <a:prstGeom prst="roundRect">
            <a:avLst/>
          </a:prstGeom>
          <a:solidFill>
            <a:srgbClr val="C84751"/>
          </a:solidFill>
          <a:ln>
            <a:solidFill>
              <a:srgbClr val="C8475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1" y="332656"/>
            <a:ext cx="8784977" cy="1944216"/>
          </a:xfrm>
          <a:prstGeom prst="roundRect">
            <a:avLst/>
          </a:prstGeom>
          <a:solidFill>
            <a:srgbClr val="00A088"/>
          </a:solidFill>
          <a:ln>
            <a:solidFill>
              <a:srgbClr val="00A088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1521" y="33265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2023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год 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15-ти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4-х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98,7%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769" y="2426629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2024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год 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13-и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4-х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98,6%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9033" y="465313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2025 год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13-ти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4-х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98,6%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9244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27641558"/>
              </p:ext>
            </p:extLst>
          </p:nvPr>
        </p:nvGraphicFramePr>
        <p:xfrm>
          <a:off x="107504" y="1052737"/>
          <a:ext cx="8928992" cy="571366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439709"/>
                <a:gridCol w="1489283"/>
              </a:tblGrid>
              <a:tr h="364038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Всего: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321551,20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6682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  <a:endParaRPr lang="ru-RU" sz="9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9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0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13893,70</a:t>
                      </a:r>
                      <a:endParaRPr lang="ru-RU" sz="9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0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«Паспортизация и принятие в муниципальную собственность автомобильных дорог местного значения общего пользования муниципального образования Свердловский район Орловской области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250,0</a:t>
                      </a:r>
                      <a:endParaRPr lang="ru-RU" sz="9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«Комплексное развитие сельских территорий Свердловского района Орловской области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1272,00</a:t>
                      </a:r>
                      <a:endParaRPr lang="ru-RU" sz="9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0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150,00</a:t>
                      </a:r>
                      <a:endParaRPr lang="ru-RU" sz="9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6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593,40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6160,90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образования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266145,80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физической культуры и спорта Свердловского района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1086,10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0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</a:t>
                      </a:r>
                      <a:r>
                        <a:rPr lang="ru-RU" sz="9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 культуры ,архивного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31069,30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«Отходы в</a:t>
                      </a:r>
                      <a:r>
                        <a:rPr lang="ru-RU" sz="900" dirty="0" smtClean="0"/>
                        <a:t> Свердловском районе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100,00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0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</a:t>
                      </a:r>
                      <a:r>
                        <a:rPr lang="ru-RU" sz="9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900" dirty="0" smtClean="0"/>
                        <a:t>  в Свердловском районе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10,00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0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</a:t>
                      </a:r>
                      <a:r>
                        <a:rPr lang="ru-RU" sz="900" baseline="0" dirty="0" smtClean="0"/>
                        <a:t> программа Свердловского района по совершенствованию профилактики правонарушений и усилению борьбы с преступностью в районе на 2019-2023 годы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470,00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«Комплексное развитие</a:t>
                      </a:r>
                      <a:r>
                        <a:rPr lang="ru-RU" sz="900" baseline="0" dirty="0" smtClean="0"/>
                        <a:t> систем коммунальной инфраструктуры Свердловского района Орловской области»</a:t>
                      </a:r>
                      <a:endParaRPr lang="ru-RU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300,00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Повышение безопасности дорожного движения</a:t>
                      </a:r>
                      <a:r>
                        <a:rPr lang="ru-RU" sz="900" baseline="0" dirty="0" smtClean="0"/>
                        <a:t> на территории Свердловского района Орловской области на 2023-2025 годы»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20,00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2023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06580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67544" y="0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2024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72701860"/>
              </p:ext>
            </p:extLst>
          </p:nvPr>
        </p:nvGraphicFramePr>
        <p:xfrm>
          <a:off x="251520" y="1052736"/>
          <a:ext cx="8748464" cy="564046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289291"/>
                <a:gridCol w="1459173"/>
              </a:tblGrid>
              <a:tr h="13598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273637,20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5317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/>
                        <a:t>30,00</a:t>
                      </a:r>
                      <a:endParaRPr lang="ru-RU" sz="9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7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/>
                        <a:t>21144,90</a:t>
                      </a:r>
                      <a:endParaRPr lang="ru-RU" sz="9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Паспортизация и принятие в муниципальную собственность автомобильных дорог местного значения общего пользования муниципального образования Свердловский район Орловской области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250,00</a:t>
                      </a:r>
                      <a:endParaRPr lang="ru-RU" sz="9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«Комплексное  развитие сельских территорий Свердловского района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1272,00</a:t>
                      </a:r>
                      <a:endParaRPr lang="ru-RU" sz="9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150,00</a:t>
                      </a:r>
                      <a:endParaRPr lang="ru-RU" sz="9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593,40</a:t>
                      </a:r>
                      <a:endParaRPr lang="ru-RU" sz="9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6160,90</a:t>
                      </a:r>
                      <a:endParaRPr lang="ru-RU" sz="9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9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 «Развитие образования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213827,00</a:t>
                      </a:r>
                      <a:endParaRPr lang="ru-RU" sz="9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9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</a:t>
                      </a:r>
                      <a:r>
                        <a:rPr lang="ru-RU" sz="900" baseline="0" dirty="0" smtClean="0"/>
                        <a:t>«Развитие физической культуры и спорта Свердловского района 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1086,10</a:t>
                      </a:r>
                      <a:endParaRPr lang="ru-RU" sz="9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 «Развитие  культуры, 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28792,90</a:t>
                      </a:r>
                      <a:endParaRPr lang="ru-RU" sz="9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7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</a:t>
                      </a:r>
                      <a:r>
                        <a:rPr lang="ru-RU" sz="9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900" dirty="0" smtClean="0"/>
                        <a:t>  в Свердловском районе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/>
                        <a:t>10,00</a:t>
                      </a:r>
                    </a:p>
                    <a:p>
                      <a:pPr algn="ctr"/>
                      <a:endParaRPr lang="ru-RU" sz="900" b="0" dirty="0" smtClean="0"/>
                    </a:p>
                    <a:p>
                      <a:pPr algn="ctr"/>
                      <a:endParaRPr lang="ru-RU" sz="9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7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«Комплексное  развитие систем</a:t>
                      </a:r>
                      <a:r>
                        <a:rPr lang="ru-RU" sz="900" baseline="0" dirty="0" smtClean="0"/>
                        <a:t>  коммунальной инфраструктуры Свердловского района Орловской области»</a:t>
                      </a:r>
                      <a:endParaRPr lang="ru-RU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/>
                        <a:t>300,00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Повышение</a:t>
                      </a:r>
                      <a:r>
                        <a:rPr lang="ru-RU" sz="900" baseline="0" dirty="0" smtClean="0"/>
                        <a:t> безопасности дорожного движения на территории Свердловского района Орловской области на 2023-2025 годы»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/>
                        <a:t>20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70117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2025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5910978"/>
              </p:ext>
            </p:extLst>
          </p:nvPr>
        </p:nvGraphicFramePr>
        <p:xfrm>
          <a:off x="319171" y="1196752"/>
          <a:ext cx="8555836" cy="542199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262304,30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Повышение эффективности муниципального управления в Свердловском районе Орловской области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11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20719,9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«Паспортизация и принятие в муниципальную собственность автомобильных дорог местного значения общего пользования муниципального образования Свердловский район Орловской области на 2019-2022 годы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250,0</a:t>
                      </a:r>
                      <a:endParaRPr lang="ru-RU" sz="11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150,00</a:t>
                      </a:r>
                      <a:endParaRPr lang="ru-RU" sz="11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Комплексное  развитие сельских территорий Свердловского района Орловской области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1272,0</a:t>
                      </a:r>
                      <a:endParaRPr lang="ru-RU" sz="11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</a:t>
                      </a:r>
                      <a:r>
                        <a:rPr lang="ru-RU" sz="11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936,2</a:t>
                      </a:r>
                      <a:endParaRPr lang="ru-RU" sz="11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Свердловского района «Управление муниципальными финансами Свердловского района»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5647,3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Развитие образования в Свердловском районе»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216698,7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Развитие физической культуры и спорта Свердловского района на 2018-2021 годы»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1093,9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Свердловского района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Развитие  культуры ,архивного дела, сохранение и реконструкция военно-мемориальных объектов в Свердловском районе»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14946,3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Развитие </a:t>
                      </a:r>
                      <a:r>
                        <a:rPr lang="ru-RU" sz="11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1100" dirty="0" smtClean="0"/>
                        <a:t>  в Свердловском районе 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10,00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72701860"/>
              </p:ext>
            </p:extLst>
          </p:nvPr>
        </p:nvGraphicFramePr>
        <p:xfrm>
          <a:off x="251520" y="1052736"/>
          <a:ext cx="8748464" cy="564046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289291"/>
                <a:gridCol w="1459173"/>
              </a:tblGrid>
              <a:tr h="13598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267656,80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5317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/>
                        <a:t>30,00</a:t>
                      </a:r>
                      <a:endParaRPr lang="ru-RU" sz="9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7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/>
                        <a:t>21706,00</a:t>
                      </a:r>
                      <a:endParaRPr lang="ru-RU" sz="9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Паспортизация и принятие в муниципальную собственность автомобильных дорог местного значения общего пользования муниципального образования Свердловский район Орловской области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250,00</a:t>
                      </a:r>
                      <a:endParaRPr lang="ru-RU" sz="9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«Комплексное  развитие сельских территорий Свердловского района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1272,00</a:t>
                      </a:r>
                      <a:endParaRPr lang="ru-RU" sz="9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150,00</a:t>
                      </a:r>
                      <a:endParaRPr lang="ru-RU" sz="9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593,40</a:t>
                      </a:r>
                      <a:endParaRPr lang="ru-RU" sz="9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6160,90</a:t>
                      </a:r>
                      <a:endParaRPr lang="ru-RU" sz="9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9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 «Развитие образования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207303,50</a:t>
                      </a:r>
                      <a:endParaRPr lang="ru-RU" sz="9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9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</a:t>
                      </a:r>
                      <a:r>
                        <a:rPr lang="ru-RU" sz="900" baseline="0" dirty="0" smtClean="0"/>
                        <a:t>«Развитие физической культуры и спорта Свердловского района 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1086,10</a:t>
                      </a:r>
                      <a:endParaRPr lang="ru-RU" sz="9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 «Развитие  культуры, 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28774,90</a:t>
                      </a:r>
                      <a:endParaRPr lang="ru-RU" sz="9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7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</a:t>
                      </a:r>
                      <a:r>
                        <a:rPr lang="ru-RU" sz="9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900" dirty="0" smtClean="0"/>
                        <a:t>  в Свердловском районе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/>
                        <a:t>10,00</a:t>
                      </a:r>
                    </a:p>
                    <a:p>
                      <a:pPr algn="ctr"/>
                      <a:endParaRPr lang="ru-RU" sz="900" b="0" dirty="0" smtClean="0"/>
                    </a:p>
                    <a:p>
                      <a:pPr algn="ctr"/>
                      <a:endParaRPr lang="ru-RU" sz="9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7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«Комплексное  развитие систем</a:t>
                      </a:r>
                      <a:r>
                        <a:rPr lang="ru-RU" sz="900" baseline="0" dirty="0" smtClean="0"/>
                        <a:t>  коммунальной инфраструктуры Свердловского района Орловской области»</a:t>
                      </a:r>
                      <a:endParaRPr lang="ru-RU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/>
                        <a:t>300,00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Повышение</a:t>
                      </a:r>
                      <a:r>
                        <a:rPr lang="ru-RU" sz="900" baseline="0" dirty="0" smtClean="0"/>
                        <a:t> безопасности дорожного движения на территории Свердловского района Орловской области на 2023-2025 годы»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/>
                        <a:t>20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701173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2023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583577023"/>
              </p:ext>
            </p:extLst>
          </p:nvPr>
        </p:nvGraphicFramePr>
        <p:xfrm>
          <a:off x="0" y="764704"/>
          <a:ext cx="9108504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>
            <a:off x="6732240" y="4437112"/>
            <a:ext cx="79208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11123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2024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="" xmlns:p14="http://schemas.microsoft.com/office/powerpoint/2010/main" val="3184329699"/>
              </p:ext>
            </p:extLst>
          </p:nvPr>
        </p:nvGraphicFramePr>
        <p:xfrm>
          <a:off x="0" y="764704"/>
          <a:ext cx="9108504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>
            <a:off x="6732240" y="4437112"/>
            <a:ext cx="79208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2806667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 flipH="1">
            <a:off x="6660232" y="4437112"/>
            <a:ext cx="7200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799226759"/>
              </p:ext>
            </p:extLst>
          </p:nvPr>
        </p:nvGraphicFramePr>
        <p:xfrm>
          <a:off x="35496" y="908720"/>
          <a:ext cx="9108504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2025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423951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2051</TotalTime>
  <Words>1901</Words>
  <Application>Microsoft Office PowerPoint</Application>
  <PresentationFormat>Экран (4:3)</PresentationFormat>
  <Paragraphs>447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Базовая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Root</dc:creator>
  <cp:lastModifiedBy>ADM003</cp:lastModifiedBy>
  <cp:revision>187</cp:revision>
  <dcterms:created xsi:type="dcterms:W3CDTF">2016-11-25T12:32:53Z</dcterms:created>
  <dcterms:modified xsi:type="dcterms:W3CDTF">2023-05-12T09:28:24Z</dcterms:modified>
</cp:coreProperties>
</file>