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3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C819"/>
    <a:srgbClr val="2E424C"/>
    <a:srgbClr val="C84751"/>
    <a:srgbClr val="008A3E"/>
    <a:srgbClr val="EF6039"/>
    <a:srgbClr val="30E860"/>
    <a:srgbClr val="290CFC"/>
    <a:srgbClr val="B8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58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3709435930729968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Налоговые 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38,1%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1"/>
              <c:layout>
                <c:manualLayout>
                  <c:x val="0.15030173566423291"/>
                  <c:y val="-3.7656406232639806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1,2</a:t>
                    </a:r>
                    <a:r>
                      <a:rPr lang="ru-RU" sz="1400" b="0" baseline="0" dirty="0" smtClean="0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7.4423202163961324E-2"/>
                  <c:y val="1.273491313465179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10%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3.2498656196204311E-2"/>
                  <c:y val="0.3523499559076780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Субвенции
37,1%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2265982308846132"/>
                  <c:y val="7.302791009332312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3,2%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Субсидии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6"/>
              <c:layout>
                <c:manualLayout>
                  <c:x val="0.24167470721710418"/>
                  <c:y val="1.3778850961004357E-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Прочие 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0,20%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0.36100000000000032</c:v>
                </c:pt>
                <c:pt idx="1">
                  <c:v>1.0000000000000012E-2</c:v>
                </c:pt>
                <c:pt idx="2">
                  <c:v>0.13100000000000001</c:v>
                </c:pt>
                <c:pt idx="3">
                  <c:v>0.37000000000000033</c:v>
                </c:pt>
                <c:pt idx="4">
                  <c:v>4.0000000000000049E-2</c:v>
                </c:pt>
                <c:pt idx="5">
                  <c:v>8.0000000000000099E-2</c:v>
                </c:pt>
                <c:pt idx="6">
                  <c:v>1.0000000000000012E-2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9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32E-2"/>
                  <c:y val="-0.42369445929618926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Налоговые доходы
41,9%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7435799160579329"/>
                  <c:y val="2.930360168314631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0,7%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9,6%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9.0274044989456757E-3"/>
                  <c:y val="-0.12990982772747503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Субвенции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37,6%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1308323963550895"/>
                  <c:y val="-1.3702036579268981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Субсидии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6,0%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4.7489123399217292E-2"/>
                  <c:y val="1.377885096100435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4,0%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22963925780802971"/>
                  <c:y val="1.377885096100435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Прочие 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0.47500000000000031</c:v>
                </c:pt>
                <c:pt idx="1">
                  <c:v>0.26</c:v>
                </c:pt>
                <c:pt idx="2">
                  <c:v>0.125</c:v>
                </c:pt>
                <c:pt idx="3">
                  <c:v>0.31900000000000039</c:v>
                </c:pt>
                <c:pt idx="4">
                  <c:v>5.8000000000000003E-2</c:v>
                </c:pt>
                <c:pt idx="5">
                  <c:v>2.3E-2</c:v>
                </c:pt>
                <c:pt idx="6">
                  <c:v>1.0000000000000013E-3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9.1387614429459973E-2"/>
          <c:y val="0.10934809326741474"/>
          <c:w val="0.83527958013897163"/>
          <c:h val="0.8143730557715809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0991719382207151E-3"/>
                  <c:y val="-0.1361270188729030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Налоговые 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41,8%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21768953320073239"/>
                  <c:y val="3.769524740306649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0,7%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7.2219235991565128E-2"/>
                  <c:y val="-7.544973301577602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10%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"/>
                  <c:y val="-0.13266559791967517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Субвенции 37,6%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7.1220961434217162E-2"/>
                  <c:y val="1.377885096100435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Субсидии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5,6%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6.9712318654015601E-2"/>
                  <c:y val="6.889425480502195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19127278868751063"/>
                  <c:y val="1.377885096100435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Прочие 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0.48000000000000032</c:v>
                </c:pt>
                <c:pt idx="1">
                  <c:v>2.0000000000000048E-3</c:v>
                </c:pt>
                <c:pt idx="2">
                  <c:v>0.129</c:v>
                </c:pt>
                <c:pt idx="3">
                  <c:v>0.31000000000000061</c:v>
                </c:pt>
                <c:pt idx="4">
                  <c:v>5.6000000000000001E-2</c:v>
                </c:pt>
                <c:pt idx="5">
                  <c:v>2.3E-2</c:v>
                </c:pt>
                <c:pt idx="6">
                  <c:v>2.0000000000000048E-3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explosion val="1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5919314330637741E-2"/>
                  <c:y val="-7.1695737510647107E-3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НДФЛ
</a:t>
                    </a:r>
                    <a:r>
                      <a:rPr lang="ru-RU" sz="1200" b="1" dirty="0" smtClean="0"/>
                      <a:t>62%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1.7852465660736519E-2"/>
                  <c:y val="5.4794652446024675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6.3428740662638164E-2"/>
                  <c:y val="4.76150798059475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Акцизы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5.0163338271043093E-2"/>
                  <c:y val="4.789097507684352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Доходы от использования имущества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5.1308720465607693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2.5304979407189114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Доходы от продажи материальных и нематериальных активов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5.9101283628628591E-2"/>
                  <c:y val="1.449616709254527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 smtClean="0"/>
                      <a:t>Субсидии 5%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Доходы от использования имущества</c:v>
                </c:pt>
                <c:pt idx="4">
                  <c:v>Налоги на совокупный доход</c:v>
                </c:pt>
                <c:pt idx="5">
                  <c:v>Доходы от продажи материальных и нематериальных активов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0.61400000000000032</c:v>
                </c:pt>
                <c:pt idx="1">
                  <c:v>1.6000000000000011E-2</c:v>
                </c:pt>
                <c:pt idx="2">
                  <c:v>7.3000000000000009E-2</c:v>
                </c:pt>
                <c:pt idx="3">
                  <c:v>0.17</c:v>
                </c:pt>
                <c:pt idx="4">
                  <c:v>7.0000000000000021E-2</c:v>
                </c:pt>
                <c:pt idx="5">
                  <c:v>0.05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8.2457607408701006E-2"/>
                  <c:y val="-1.1490351909148629E-4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200" b="0" dirty="0" smtClean="0">
                        <a:latin typeface="Times New Roman" pitchFamily="18" charset="0"/>
                        <a:cs typeface="Times New Roman" pitchFamily="18" charset="0"/>
                      </a:rPr>
                      <a:t>ДФЛ</a:t>
                    </a:r>
                    <a:r>
                      <a:rPr lang="ru-RU" sz="1200" b="1" dirty="0"/>
                      <a:t>
</a:t>
                    </a:r>
                    <a:r>
                      <a:rPr lang="ru-RU" sz="1400" b="0" dirty="0" smtClean="0"/>
                      <a:t>60%</a:t>
                    </a:r>
                    <a:endParaRPr lang="ru-RU" sz="1200" b="0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8909969149718173E-2"/>
                  <c:y val="3.3887977439340938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 smtClean="0">
                        <a:latin typeface="Times New Roman" pitchFamily="18" charset="0"/>
                        <a:cs typeface="Times New Roman" pitchFamily="18" charset="0"/>
                      </a:rPr>
                      <a:t>Г</a:t>
                    </a:r>
                    <a:r>
                      <a:rPr lang="ru-RU" dirty="0" smtClean="0"/>
                      <a:t>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10756295901683775"/>
                  <c:y val="3.9713433667187666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 smtClean="0">
                        <a:latin typeface="Times New Roman" pitchFamily="18" charset="0"/>
                        <a:cs typeface="Times New Roman" pitchFamily="18" charset="0"/>
                      </a:rPr>
                      <a:t>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10%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8.7759263547178751E-2"/>
                  <c:y val="0.13811250804705105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 smtClean="0">
                        <a:latin typeface="Times New Roman" pitchFamily="18" charset="0"/>
                        <a:cs typeface="Times New Roman" pitchFamily="18" charset="0"/>
                      </a:rPr>
                      <a:t>Доходы</a:t>
                    </a:r>
                    <a:r>
                      <a:rPr lang="ru-RU" sz="1100" b="0" baseline="0" dirty="0" smtClean="0">
                        <a:latin typeface="Times New Roman" pitchFamily="18" charset="0"/>
                        <a:cs typeface="Times New Roman" pitchFamily="18" charset="0"/>
                      </a:rPr>
                      <a:t> от использования имущества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18%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861557799584242"/>
                  <c:y val="2.6576194730265887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3.1843401194343202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 smtClean="0">
                        <a:latin typeface="Times New Roman" pitchFamily="18" charset="0"/>
                        <a:cs typeface="Times New Roman" pitchFamily="18" charset="0"/>
                      </a:rPr>
                      <a:t>Доходы от продажи материальных и нематериальных активов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3%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dirty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1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Доходы от использования имущества</c:v>
                </c:pt>
                <c:pt idx="4">
                  <c:v>Налоги на совокупный доход</c:v>
                </c:pt>
                <c:pt idx="5">
                  <c:v>Доходы от продажи материальных и нематериальных активов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0.60000000000000031</c:v>
                </c:pt>
                <c:pt idx="1">
                  <c:v>2.0000000000000011E-2</c:v>
                </c:pt>
                <c:pt idx="2">
                  <c:v>0.1</c:v>
                </c:pt>
                <c:pt idx="3">
                  <c:v>0.18000000000000008</c:v>
                </c:pt>
                <c:pt idx="4">
                  <c:v>7.0000000000000021E-2</c:v>
                </c:pt>
                <c:pt idx="5">
                  <c:v>3.0000000000000002E-2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3505793646636203"/>
          <c:y val="8.4244064205955801E-2"/>
          <c:w val="0.55603768550680299"/>
          <c:h val="0.8218478007770826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73E-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НДФЛ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60%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4006152809352633E-2"/>
                  <c:y val="2.4223906628335092E-2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10%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304781452608218E-2"/>
                  <c:y val="0.1405287159874169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Доходы</a:t>
                    </a:r>
                    <a:r>
                      <a:rPr lang="ru-RU" sz="1400" baseline="0" dirty="0" smtClean="0">
                        <a:latin typeface="Times New Roman" pitchFamily="18" charset="0"/>
                        <a:cs typeface="Times New Roman" pitchFamily="18" charset="0"/>
                      </a:rPr>
                      <a:t> от использования имущества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18%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698097254905394"/>
                  <c:y val="4.1072300946774561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Доходы</a:t>
                    </a:r>
                    <a:r>
                      <a:rPr lang="ru-RU" sz="1200" baseline="0" dirty="0" smtClean="0"/>
                      <a:t> от продажи материальных и нематериальных активов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/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Лист1!$A$2:$A$7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0.60000000000000031</c:v>
                </c:pt>
                <c:pt idx="1">
                  <c:v>2.0000000000000011E-2</c:v>
                </c:pt>
                <c:pt idx="2">
                  <c:v>0.1</c:v>
                </c:pt>
                <c:pt idx="3">
                  <c:v>0.24000000000000007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551"/>
          <c:w val="0.54214796724930669"/>
          <c:h val="0.7554949932533241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</a:t>
                    </a:r>
                    <a:r>
                      <a:rPr lang="ru-RU" dirty="0"/>
                      <a:t>бразование
</a:t>
                    </a:r>
                    <a:r>
                      <a:rPr lang="ru-RU" dirty="0" smtClean="0"/>
                      <a:t>59,7%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1736208718908912"/>
                  <c:y val="4.315584830622824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0176035486373083E-2"/>
                  <c:y val="-2.58495490377104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3,6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4.2069739447910523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ультура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5,6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6.8294781721500872E-2"/>
                  <c:y val="3.833179461685961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14,8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833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/>
                      <a:t>ациональная </a:t>
                    </a:r>
                    <a:r>
                      <a:rPr lang="ru-RU" sz="1400" dirty="0" smtClean="0"/>
                      <a:t>оборона</a:t>
                    </a:r>
                    <a:r>
                      <a:rPr lang="ru-RU" sz="1400" dirty="0"/>
                      <a:t>
</a:t>
                    </a:r>
                    <a:r>
                      <a:rPr lang="ru-RU" sz="1400" dirty="0" smtClean="0"/>
                      <a:t>0,5%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ациональная экономика</a:t>
                    </a:r>
                    <a:r>
                      <a:rPr lang="ru-RU" sz="1400" b="0" dirty="0" smtClean="0"/>
                      <a:t>
6,5%</a:t>
                    </a:r>
                    <a:endParaRPr lang="ru-RU" sz="1400" b="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904418877005564"/>
                  <c:y val="7.3281372061643384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</a:t>
                    </a:r>
                    <a:r>
                      <a:rPr lang="ru-RU" sz="1400" dirty="0"/>
                      <a:t>
</a:t>
                    </a:r>
                    <a:r>
                      <a:rPr lang="ru-RU" sz="1400" dirty="0" smtClean="0"/>
                      <a:t>0,1%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8026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0.66200000000000192</c:v>
                </c:pt>
                <c:pt idx="1">
                  <c:v>4.0000000000000139E-5</c:v>
                </c:pt>
                <c:pt idx="2">
                  <c:v>1.7000000000000001E-2</c:v>
                </c:pt>
                <c:pt idx="3">
                  <c:v>3.9000000000000014E-2</c:v>
                </c:pt>
                <c:pt idx="4">
                  <c:v>4.1000000000000002E-2</c:v>
                </c:pt>
                <c:pt idx="5">
                  <c:v>0.16700000000000001</c:v>
                </c:pt>
                <c:pt idx="6">
                  <c:v>3.0000000000000061E-3</c:v>
                </c:pt>
                <c:pt idx="7">
                  <c:v>5.6000000000000001E-2</c:v>
                </c:pt>
                <c:pt idx="8">
                  <c:v>1.4E-2</c:v>
                </c:pt>
                <c:pt idx="9">
                  <c:v>2.0000000000000052E-3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551"/>
          <c:w val="0.54214796724930669"/>
          <c:h val="0.7554949932533241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0.10302970923720024"/>
                  <c:y val="-5.812974930757676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Образование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61,7%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7842181653618538"/>
                  <c:y val="1.290302535331302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5,9%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1320821641632073E-2"/>
                  <c:y val="-7.320041190256382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4,1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674594769796219E-2"/>
                  <c:y val="-0.11440913287408565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4,2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8.0166933541533248E-3"/>
                  <c:y val="2.48029259285562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15,5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833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Национальная 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оборона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5.617622506775484E-2"/>
                  <c:y val="-1.7179000071017685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8%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14752909717472823"/>
                  <c:y val="9.5829486542149279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23608513427152344"/>
                  <c:y val="0.1032746253817203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0.62500000000000155</c:v>
                </c:pt>
                <c:pt idx="1">
                  <c:v>4.0000000000000114E-3</c:v>
                </c:pt>
                <c:pt idx="2">
                  <c:v>1.4E-2</c:v>
                </c:pt>
                <c:pt idx="3">
                  <c:v>5.7000000000000023E-2</c:v>
                </c:pt>
                <c:pt idx="4">
                  <c:v>4.7000000000000014E-2</c:v>
                </c:pt>
                <c:pt idx="5">
                  <c:v>0.17600000000000021</c:v>
                </c:pt>
                <c:pt idx="6">
                  <c:v>3.0000000000000061E-3</c:v>
                </c:pt>
                <c:pt idx="7">
                  <c:v>5.9000000000000129E-2</c:v>
                </c:pt>
                <c:pt idx="8">
                  <c:v>1.6000000000000021E-2</c:v>
                </c:pt>
                <c:pt idx="9">
                  <c:v>2.0000000000000052E-3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551"/>
          <c:w val="0.54214796724930669"/>
          <c:h val="0.7554949932533241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7844948692097456E-2"/>
                  <c:y val="-2.852571936451504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Образование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61,7%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5555203108273583"/>
                  <c:y val="7.3339999259341801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5,8%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6161481547921924E-2"/>
                  <c:y val="-5.741690931041852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3,8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486542270023002E-2"/>
                  <c:y val="-9.411565229742244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4,3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2.5458562708119092E-2"/>
                  <c:y val="4.2841417512960729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15,4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833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Национальная 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оборона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7.8587192284969382E-2"/>
                  <c:y val="-3.293263711439478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8,1%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739593835368285"/>
                  <c:y val="-1.787949487094026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8026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ФК и спорт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0.61700000000000144</c:v>
                </c:pt>
                <c:pt idx="1">
                  <c:v>4.0000000000000114E-3</c:v>
                </c:pt>
                <c:pt idx="2">
                  <c:v>1.4E-2</c:v>
                </c:pt>
                <c:pt idx="3">
                  <c:v>6.3E-2</c:v>
                </c:pt>
                <c:pt idx="4">
                  <c:v>4.7000000000000014E-2</c:v>
                </c:pt>
                <c:pt idx="5">
                  <c:v>0.17700000000000021</c:v>
                </c:pt>
                <c:pt idx="6">
                  <c:v>3.0000000000000061E-3</c:v>
                </c:pt>
                <c:pt idx="7">
                  <c:v>6.0000000000000032E-2</c:v>
                </c:pt>
                <c:pt idx="8">
                  <c:v>1.6000000000000021E-2</c:v>
                </c:pt>
                <c:pt idx="9">
                  <c:v>2.0000000000000052E-3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4.2207963955950049E-2"/>
          <c:y val="4.9745185007933589E-2"/>
          <c:w val="0.92261873274742545"/>
          <c:h val="0.900509629984132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0.27600000000000002</c:v>
                </c:pt>
                <c:pt idx="1">
                  <c:v>0.72400000000000064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5927078061285381E-2"/>
          <c:y val="4.4092323075214199E-2"/>
          <c:w val="0.9281458438774296"/>
          <c:h val="0.911815353849575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0.28600000000000031</c:v>
                </c:pt>
                <c:pt idx="1">
                  <c:v>0.71400000000000063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0.29500000000000032</c:v>
                </c:pt>
                <c:pt idx="1">
                  <c:v>0.70500000000000063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Лист1!$A$2:$A$13</c:f>
              <c:strCache>
                <c:ptCount val="12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  <c:pt idx="11">
                  <c:v>мп12</c:v>
                </c:pt>
              </c:strCache>
            </c:strRef>
          </c:cat>
          <c:val>
            <c:numRef>
              <c:f>Лист1!$B$2:$B$13</c:f>
              <c:numCache>
                <c:formatCode>0%</c:formatCode>
                <c:ptCount val="12"/>
                <c:pt idx="0">
                  <c:v>0.81799999999999995</c:v>
                </c:pt>
                <c:pt idx="1">
                  <c:v>7.3999999999999996E-2</c:v>
                </c:pt>
                <c:pt idx="2">
                  <c:v>5.6000000000000001E-2</c:v>
                </c:pt>
                <c:pt idx="3">
                  <c:v>2.1999999999999999E-2</c:v>
                </c:pt>
                <c:pt idx="4">
                  <c:v>1.7000000000000001E-2</c:v>
                </c:pt>
                <c:pt idx="5">
                  <c:v>4.0000000000000114E-3</c:v>
                </c:pt>
                <c:pt idx="6">
                  <c:v>3.0000000000000092E-3</c:v>
                </c:pt>
                <c:pt idx="7">
                  <c:v>1.0000000000000041E-3</c:v>
                </c:pt>
                <c:pt idx="8">
                  <c:v>8.0000000000000264E-4</c:v>
                </c:pt>
                <c:pt idx="9">
                  <c:v>6.0000000000000331E-4</c:v>
                </c:pt>
                <c:pt idx="10">
                  <c:v>1.0000000000000063E-4</c:v>
                </c:pt>
                <c:pt idx="11">
                  <c:v>4.0000000000000274E-5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0.80400000000000005</c:v>
                </c:pt>
                <c:pt idx="1">
                  <c:v>8.9000000000000065E-2</c:v>
                </c:pt>
                <c:pt idx="2">
                  <c:v>6.4000000000000112E-2</c:v>
                </c:pt>
                <c:pt idx="3">
                  <c:v>2.4E-2</c:v>
                </c:pt>
                <c:pt idx="4">
                  <c:v>6.0000000000000114E-3</c:v>
                </c:pt>
                <c:pt idx="5">
                  <c:v>5.0000000000000114E-3</c:v>
                </c:pt>
                <c:pt idx="6">
                  <c:v>3.0000000000000092E-3</c:v>
                </c:pt>
                <c:pt idx="7">
                  <c:v>9.0000000000000247E-4</c:v>
                </c:pt>
                <c:pt idx="8">
                  <c:v>6.0000000000000331E-4</c:v>
                </c:pt>
                <c:pt idx="9">
                  <c:v>1.0000000000000063E-4</c:v>
                </c:pt>
                <c:pt idx="10">
                  <c:v>4.0000000000000274E-5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0.79900000000000004</c:v>
                </c:pt>
                <c:pt idx="1">
                  <c:v>9.2000000000000026E-2</c:v>
                </c:pt>
                <c:pt idx="2">
                  <c:v>6.5000000000000002E-2</c:v>
                </c:pt>
                <c:pt idx="3">
                  <c:v>2.5000000000000001E-2</c:v>
                </c:pt>
                <c:pt idx="4">
                  <c:v>6.0000000000000114E-3</c:v>
                </c:pt>
                <c:pt idx="5">
                  <c:v>5.0000000000000114E-3</c:v>
                </c:pt>
                <c:pt idx="6">
                  <c:v>3.0000000000000092E-3</c:v>
                </c:pt>
                <c:pt idx="7">
                  <c:v>9.0000000000000247E-4</c:v>
                </c:pt>
                <c:pt idx="8">
                  <c:v>6.0000000000000331E-4</c:v>
                </c:pt>
                <c:pt idx="9">
                  <c:v>1.0000000000000063E-4</c:v>
                </c:pt>
                <c:pt idx="10">
                  <c:v>4.0000000000000274E-5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0.00791</cdr:x>
      <cdr:y>0.69048</cdr:y>
    </cdr:from>
    <cdr:to>
      <cdr:x>0.32413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2008" y="4176464"/>
          <a:ext cx="2880291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</a:t>
          </a:r>
          <a:r>
            <a:rPr lang="ru-RU" sz="1050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aseline="0" dirty="0" smtClean="0">
              <a:solidFill>
                <a:schemeClr val="tx1"/>
              </a:solidFill>
            </a:rPr>
          </a:br>
          <a:r>
            <a:rPr lang="ru-RU" sz="1050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77,4</a:t>
          </a:r>
          <a:r>
            <a:rPr lang="ru-RU" sz="1200" b="1" baseline="0" dirty="0" smtClean="0">
              <a:solidFill>
                <a:srgbClr val="FFC819"/>
              </a:solidFill>
            </a:rPr>
            <a:t>%</a:t>
          </a: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</a:t>
          </a:r>
          <a:r>
            <a:rPr lang="ru-RU" sz="1050" baseline="0" dirty="0" smtClean="0">
              <a:solidFill>
                <a:schemeClr val="tx1"/>
              </a:solidFill>
            </a:rPr>
            <a:t> программа по</a:t>
          </a:r>
          <a:r>
            <a:rPr lang="ru-RU" sz="1050" dirty="0" smtClean="0">
              <a:solidFill>
                <a:schemeClr val="tx1"/>
              </a:solidFill>
            </a:rPr>
            <a:t> совершенствованию профилактики правонарушений и усилению </a:t>
          </a: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борьбы с преступностью в районе</a:t>
          </a:r>
          <a:r>
            <a:rPr lang="ru-RU" sz="1050" b="1" baseline="0" dirty="0" smtClean="0">
              <a:solidFill>
                <a:schemeClr val="tx1"/>
              </a:solidFill>
            </a:rPr>
            <a:t/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rgbClr val="FFC819"/>
              </a:solidFill>
            </a:rPr>
            <a:t>0,08</a:t>
          </a:r>
          <a:r>
            <a:rPr lang="ru-RU" sz="1050" b="1" baseline="0" dirty="0" smtClean="0">
              <a:solidFill>
                <a:srgbClr val="FFC819"/>
              </a:solidFill>
            </a:rPr>
            <a:t>%</a:t>
          </a:r>
          <a:endParaRPr lang="ru-RU" sz="1050" baseline="0" dirty="0" smtClean="0">
            <a:solidFill>
              <a:srgbClr val="FFC819"/>
            </a:solidFill>
          </a:endParaRP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 программа Свердловского</a:t>
          </a:r>
          <a:r>
            <a:rPr lang="ru-RU" sz="1050" baseline="0" dirty="0" smtClean="0">
              <a:solidFill>
                <a:schemeClr val="tx1"/>
              </a:solidFill>
            </a:rPr>
            <a:t> района «Охрана окружающей среды </a:t>
          </a:r>
        </a:p>
        <a:p xmlns:a="http://schemas.openxmlformats.org/drawingml/2006/main">
          <a:pPr algn="l" rtl="0"/>
          <a:r>
            <a:rPr lang="ru-RU" sz="1050" baseline="0" dirty="0" smtClean="0">
              <a:solidFill>
                <a:schemeClr val="tx1"/>
              </a:solidFill>
            </a:rPr>
            <a:t>и экологическая безопасность Свердловского района»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rgbClr val="FFC819"/>
              </a:solidFill>
            </a:rPr>
            <a:t>0,04</a:t>
          </a:r>
          <a:r>
            <a:rPr lang="ru-RU" sz="1050" b="1" baseline="0" dirty="0" smtClean="0">
              <a:solidFill>
                <a:srgbClr val="FFC819"/>
              </a:solidFill>
            </a:rPr>
            <a:t>%</a:t>
          </a: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 программа Свердловского</a:t>
          </a:r>
          <a:r>
            <a:rPr lang="ru-RU" sz="1050" baseline="0" dirty="0" smtClean="0">
              <a:solidFill>
                <a:schemeClr val="tx1"/>
              </a:solidFill>
            </a:rPr>
            <a:t> района «Комплексное развитие сельских территорий Свердловского района Орловской области»</a:t>
          </a:r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/>
          <a:r>
            <a:rPr lang="ru-RU" sz="1050" b="1" dirty="0" smtClean="0">
              <a:solidFill>
                <a:srgbClr val="FFC819"/>
              </a:solidFill>
            </a:rPr>
            <a:t>0,005</a:t>
          </a:r>
          <a:r>
            <a:rPr lang="ru-RU" sz="1050" b="1" baseline="0" dirty="0" smtClean="0">
              <a:solidFill>
                <a:srgbClr val="FFC819"/>
              </a:solidFill>
            </a:rPr>
            <a:t>%</a:t>
          </a:r>
        </a:p>
        <a:p xmlns:a="http://schemas.openxmlformats.org/drawingml/2006/main">
          <a:pPr algn="l" rtl="0"/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/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/>
          <a:endParaRPr lang="ru-RU" sz="1200" b="1" dirty="0" smtClean="0">
            <a:solidFill>
              <a:schemeClr val="tx1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</cdr:y>
    </cdr:from>
    <cdr:to>
      <cdr:x>0.50909</cdr:x>
      <cdr:y>0.62852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08" y="3024336"/>
          <a:ext cx="4565000" cy="777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dirty="0" smtClean="0">
              <a:solidFill>
                <a:schemeClr val="tx1"/>
              </a:solidFill>
            </a:rPr>
            <a:t>«</a:t>
          </a:r>
          <a:r>
            <a:rPr lang="ru-RU" sz="1050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dirty="0" smtClean="0">
              <a:solidFill>
                <a:schemeClr val="tx1"/>
              </a:solidFill>
            </a:rPr>
            <a:t>реконструкция </a:t>
          </a:r>
          <a:r>
            <a:rPr lang="ru-RU" sz="1050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dirty="0" smtClean="0">
              <a:solidFill>
                <a:schemeClr val="tx1"/>
              </a:solidFill>
            </a:rPr>
            <a:t>Свердловском </a:t>
          </a:r>
          <a:r>
            <a:rPr lang="ru-RU" sz="1050" dirty="0">
              <a:solidFill>
                <a:schemeClr val="tx1"/>
              </a:solidFill>
            </a:rPr>
            <a:t>районе</a:t>
          </a:r>
          <a:r>
            <a:rPr lang="ru-RU" sz="1050" dirty="0" smtClean="0">
              <a:solidFill>
                <a:schemeClr val="tx1"/>
              </a:solidFill>
            </a:rPr>
            <a:t>»</a:t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7,9%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0.36905</cdr:y>
    </cdr:from>
    <cdr:to>
      <cdr:x>0.49806</cdr:x>
      <cdr:y>0.51905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2232248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dirty="0">
              <a:solidFill>
                <a:schemeClr val="tx1"/>
              </a:solidFill>
            </a:rPr>
            <a:t>пунктов района и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автомобильных </a:t>
          </a:r>
          <a:r>
            <a:rPr lang="ru-RU" sz="1050" dirty="0">
              <a:solidFill>
                <a:schemeClr val="tx1"/>
              </a:solidFill>
            </a:rPr>
            <a:t>дорог общего пользования </a:t>
          </a:r>
          <a:r>
            <a:rPr lang="ru-RU" sz="1050" dirty="0" smtClean="0">
              <a:solidFill>
                <a:schemeClr val="tx1"/>
              </a:solidFill>
            </a:rPr>
            <a:t>местного значения </a:t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Свердловского </a:t>
          </a:r>
          <a:r>
            <a:rPr lang="ru-RU" sz="1050" dirty="0">
              <a:solidFill>
                <a:schemeClr val="tx1"/>
              </a:solidFill>
            </a:rPr>
            <a:t>района</a:t>
          </a:r>
          <a:r>
            <a:rPr lang="ru-RU" sz="1050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7,4%</a:t>
          </a:r>
          <a:endParaRPr lang="ru-RU" sz="1100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0.07143</cdr:y>
    </cdr:from>
    <cdr:to>
      <cdr:x>0.38738</cdr:x>
      <cdr:y>0.15893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48" y="445531"/>
          <a:ext cx="3456404" cy="5457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00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00" dirty="0" smtClean="0">
              <a:solidFill>
                <a:schemeClr val="tx1"/>
              </a:solidFill>
            </a:rPr>
            <a:t/>
          </a:r>
          <a:br>
            <a:rPr lang="ru-RU" sz="1000" dirty="0" smtClean="0">
              <a:solidFill>
                <a:schemeClr val="tx1"/>
              </a:solidFill>
            </a:rPr>
          </a:br>
          <a:r>
            <a:rPr lang="ru-RU" sz="1000" dirty="0" smtClean="0">
              <a:solidFill>
                <a:schemeClr val="tx1"/>
              </a:solidFill>
            </a:rPr>
            <a:t>Орловской </a:t>
          </a:r>
          <a:r>
            <a:rPr lang="ru-RU" sz="1000" dirty="0">
              <a:solidFill>
                <a:schemeClr val="tx1"/>
              </a:solidFill>
            </a:rPr>
            <a:t>области</a:t>
          </a:r>
          <a:r>
            <a:rPr lang="ru-RU" sz="1000" dirty="0" smtClean="0">
              <a:solidFill>
                <a:schemeClr val="tx1"/>
              </a:solidFill>
            </a:rPr>
            <a:t>»</a:t>
          </a:r>
          <a:r>
            <a:rPr lang="ru-RU" sz="1000" b="1" dirty="0" smtClean="0">
              <a:solidFill>
                <a:schemeClr val="tx1"/>
              </a:solidFill>
            </a:rPr>
            <a:t/>
          </a:r>
          <a:br>
            <a:rPr lang="ru-RU" sz="1000" b="1" dirty="0" smtClean="0">
              <a:solidFill>
                <a:schemeClr val="tx1"/>
              </a:solidFill>
            </a:rPr>
          </a:br>
          <a:r>
            <a:rPr lang="ru-RU" b="1" dirty="0" smtClean="0">
              <a:solidFill>
                <a:srgbClr val="FFC819"/>
              </a:solidFill>
            </a:rPr>
            <a:t>0,011%</a:t>
          </a:r>
          <a:endParaRPr lang="ru-RU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0.60714</cdr:y>
    </cdr:from>
    <cdr:to>
      <cdr:x>0.66408</cdr:x>
      <cdr:y>0.70714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08" y="3672408"/>
          <a:ext cx="5976727" cy="6048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района 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0,2%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0.28571</cdr:y>
    </cdr:from>
    <cdr:to>
      <cdr:x>0.38738</cdr:x>
      <cdr:y>0.41071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48" y="1782062"/>
          <a:ext cx="3456404" cy="7796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муниципальными </a:t>
          </a:r>
          <a:r>
            <a:rPr lang="ru-RU" sz="1050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2,3%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</cdr:y>
    </cdr:from>
    <cdr:to>
      <cdr:x>0.38738</cdr:x>
      <cdr:y>0.125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48" y="0"/>
          <a:ext cx="3456404" cy="7796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00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00" dirty="0" smtClean="0">
              <a:solidFill>
                <a:schemeClr val="tx1"/>
              </a:solidFill>
            </a:rPr>
            <a:t/>
          </a:r>
          <a:br>
            <a:rPr lang="ru-RU" sz="1000" dirty="0" smtClean="0">
              <a:solidFill>
                <a:schemeClr val="tx1"/>
              </a:solidFill>
            </a:rPr>
          </a:br>
          <a:r>
            <a:rPr lang="ru-RU" sz="1000" dirty="0" smtClean="0">
              <a:solidFill>
                <a:schemeClr val="tx1"/>
              </a:solidFill>
            </a:rPr>
            <a:t>Орловской </a:t>
          </a:r>
          <a:r>
            <a:rPr lang="ru-RU" sz="1000" dirty="0">
              <a:solidFill>
                <a:schemeClr val="tx1"/>
              </a:solidFill>
            </a:rPr>
            <a:t>области </a:t>
          </a:r>
          <a:r>
            <a:rPr lang="ru-RU" sz="1000" dirty="0" smtClean="0">
              <a:solidFill>
                <a:schemeClr val="tx1"/>
              </a:solidFill>
            </a:rPr>
            <a:t>»</a:t>
          </a:r>
          <a:endParaRPr lang="ru-RU" sz="1000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b="1" dirty="0" smtClean="0">
              <a:solidFill>
                <a:srgbClr val="FFC819"/>
              </a:solidFill>
            </a:rPr>
            <a:t>0,007%</a:t>
          </a:r>
          <a:endParaRPr lang="ru-RU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52" y="2016224"/>
          <a:ext cx="792089" cy="49325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0.14286</cdr:y>
    </cdr:from>
    <cdr:to>
      <cdr:x>0.38738</cdr:x>
      <cdr:y>0.26786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72008" y="86409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00" dirty="0" smtClean="0">
              <a:solidFill>
                <a:schemeClr val="tx1"/>
              </a:solidFill>
            </a:rPr>
            <a:t>Муниципальная программа «Комплексное развитие систем коммунальной инфраструктуры Свердловского района Орловской области»</a:t>
          </a:r>
        </a:p>
        <a:p xmlns:a="http://schemas.openxmlformats.org/drawingml/2006/main">
          <a:pPr algn="l" rtl="0">
            <a:defRPr/>
          </a:pPr>
          <a:r>
            <a:rPr lang="ru-RU" dirty="0" smtClean="0">
              <a:solidFill>
                <a:srgbClr val="FFC819"/>
              </a:solidFill>
            </a:rPr>
            <a:t>4,6%</a:t>
          </a:r>
          <a:endParaRPr lang="ru-RU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0.20238</cdr:y>
    </cdr:from>
    <cdr:to>
      <cdr:x>0.38738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72048" y="1262307"/>
          <a:ext cx="3456404" cy="7796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</a:t>
          </a:r>
          <a:r>
            <a:rPr lang="ru-RU" sz="1050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819"/>
              </a:solidFill>
            </a:rPr>
            <a:t>0,003%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81,3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0.46429</cdr:y>
    </cdr:from>
    <cdr:to>
      <cdr:x>0.51298</cdr:x>
      <cdr:y>0.59281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280831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6,1%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0.57312</cdr:y>
    </cdr:from>
    <cdr:to>
      <cdr:x>0.50195</cdr:x>
      <cdr:y>0.72312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466612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9,4%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0.11905</cdr:y>
    </cdr:from>
    <cdr:to>
      <cdr:x>0.39127</cdr:x>
      <cdr:y>0.20655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0.71429</cdr:y>
    </cdr:from>
    <cdr:to>
      <cdr:x>0.66797</cdr:x>
      <cdr:y>0.97619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480" y="4320506"/>
          <a:ext cx="5976727" cy="15841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 программа по совершенствованию профилактики 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Правонарушений и усилению борьбы с преступностью в районе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0,07%</a:t>
          </a:r>
        </a:p>
        <a:p xmlns:a="http://schemas.openxmlformats.org/drawingml/2006/main">
          <a:pPr algn="l" rtl="0"/>
          <a:r>
            <a:rPr lang="ru-RU" sz="1200" dirty="0" smtClean="0">
              <a:solidFill>
                <a:schemeClr val="tx1"/>
              </a:solidFill>
            </a:rPr>
            <a:t>Муниципальная программа Свердловского района «Охрана окружающей среды </a:t>
          </a:r>
        </a:p>
        <a:p xmlns:a="http://schemas.openxmlformats.org/drawingml/2006/main">
          <a:pPr algn="l" rtl="0"/>
          <a:r>
            <a:rPr lang="ru-RU" sz="1200" dirty="0" smtClean="0">
              <a:solidFill>
                <a:schemeClr val="tx1"/>
              </a:solidFill>
            </a:rPr>
            <a:t>и экологическая безопасность Свердловского района»</a:t>
          </a:r>
        </a:p>
        <a:p xmlns:a="http://schemas.openxmlformats.org/drawingml/2006/main">
          <a:pPr algn="l" rtl="0"/>
          <a:r>
            <a:rPr lang="ru-RU" sz="1200" b="1" dirty="0" smtClean="0">
              <a:solidFill>
                <a:srgbClr val="FFC819"/>
              </a:solidFill>
            </a:rPr>
            <a:t>0,008%</a:t>
          </a:r>
        </a:p>
        <a:p xmlns:a="http://schemas.openxmlformats.org/drawingml/2006/main">
          <a:pPr algn="l" rtl="0"/>
          <a:endParaRPr lang="ru-RU" sz="1200" b="1" dirty="0" smtClean="0">
            <a:solidFill>
              <a:srgbClr val="FFC819"/>
            </a:solidFill>
          </a:endParaRPr>
        </a:p>
        <a:p xmlns:a="http://schemas.openxmlformats.org/drawingml/2006/main">
          <a:pPr algn="l" rtl="0"/>
          <a:endParaRPr lang="ru-RU" sz="1200" dirty="0" smtClean="0">
            <a:solidFill>
              <a:srgbClr val="FFC819"/>
            </a:solidFill>
          </a:endParaRPr>
        </a:p>
        <a:p xmlns:a="http://schemas.openxmlformats.org/drawingml/2006/main">
          <a:pPr algn="l"/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0.03571</cdr:y>
    </cdr:from>
    <cdr:to>
      <cdr:x>0.39127</cdr:x>
      <cdr:y>0.16071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21602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0,008%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97" y="2065380"/>
          <a:ext cx="792076" cy="50530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0.20238</cdr:y>
    </cdr:from>
    <cdr:to>
      <cdr:x>0.39127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81,3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0.43573</cdr:y>
    </cdr:from>
    <cdr:to>
      <cdr:x>0.50909</cdr:x>
      <cdr:y>0.56425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15" y="2592288"/>
          <a:ext cx="4565000" cy="764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6,3%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0.56887</cdr:y>
    </cdr:from>
    <cdr:to>
      <cdr:x>0.49806</cdr:x>
      <cdr:y>0.71887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3384376"/>
          <a:ext cx="4464534" cy="89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9,5%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0.35101</cdr:y>
    </cdr:from>
    <cdr:to>
      <cdr:x>0.48225</cdr:x>
      <cdr:y>0.47601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72008" y="2088232"/>
          <a:ext cx="4320528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0,005%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0.09683</cdr:y>
    </cdr:from>
    <cdr:to>
      <cdr:x>0.38738</cdr:x>
      <cdr:y>0.18433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576064"/>
          <a:ext cx="3456404" cy="520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</cdr:x>
      <cdr:y>0.81094</cdr:y>
    </cdr:from>
    <cdr:to>
      <cdr:x>0.65617</cdr:x>
      <cdr:y>0.91094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-35496" y="4824536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0.46643</cdr:x>
      <cdr:y>0.5875</cdr:y>
    </cdr:from>
    <cdr:to>
      <cdr:x>0.59682</cdr:x>
      <cdr:y>0.61729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248472" y="3495202"/>
          <a:ext cx="1187665" cy="17720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0.44271</cdr:x>
      <cdr:y>0.39942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32448" y="2376264"/>
          <a:ext cx="755620" cy="226547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0.40318</cdr:x>
      <cdr:y>0.49625</cdr:y>
    </cdr:from>
    <cdr:to>
      <cdr:x>0.55729</cdr:x>
      <cdr:y>0.5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672408" y="2952328"/>
          <a:ext cx="1403672" cy="22313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0.71412</cdr:y>
    </cdr:from>
    <cdr:to>
      <cdr:x>0.66408</cdr:x>
      <cdr:y>0.89567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48" y="4248500"/>
          <a:ext cx="5976727" cy="10800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 программа по совершенствованию профилактики 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Правонарушений и усилению борьбы с преступностью в районе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0,01%</a:t>
          </a:r>
          <a:endParaRPr lang="ru-RU" sz="1200" dirty="0" smtClean="0">
            <a:solidFill>
              <a:srgbClr val="FFC819"/>
            </a:solidFill>
          </a:endParaRPr>
        </a:p>
        <a:p xmlns:a="http://schemas.openxmlformats.org/drawingml/2006/main">
          <a:pPr algn="l"/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0.26628</cdr:y>
    </cdr:from>
    <cdr:to>
      <cdr:x>0.38738</cdr:x>
      <cdr:y>0.39128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584176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0.0121</cdr:y>
    </cdr:from>
    <cdr:to>
      <cdr:x>0.38738</cdr:x>
      <cdr:y>0.1371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72008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0,008%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0.18155</cdr:y>
    </cdr:from>
    <cdr:to>
      <cdr:x>0.38738</cdr:x>
      <cdr:y>0.3128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72008" y="1080120"/>
          <a:ext cx="3456404" cy="78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70CAD0-7962-4031-B5A9-08A012B8E679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7DF40-B47D-4CD5-9A2B-97CB527F3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07DF40-B47D-4CD5-9A2B-97CB527F39C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pPr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2026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548014,40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567024,80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-19010,40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2027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511991,50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532250,90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-20259,40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2028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514107,70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534380,30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-20272,60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2026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499505,30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516505,30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baseline="0" dirty="0" smtClean="0"/>
                        <a:t> -17000,00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2027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464050,90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482050,90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-18000,00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2028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466137,50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484137,50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-18000,00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2026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3861642245"/>
              </p:ext>
            </p:extLst>
          </p:nvPr>
        </p:nvGraphicFramePr>
        <p:xfrm>
          <a:off x="1187624" y="2060848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2027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3123191759"/>
              </p:ext>
            </p:extLst>
          </p:nvPr>
        </p:nvGraphicFramePr>
        <p:xfrm>
          <a:off x="1043608" y="1988840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2028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88979182"/>
              </p:ext>
            </p:extLst>
          </p:nvPr>
        </p:nvGraphicFramePr>
        <p:xfrm>
          <a:off x="1043608" y="1988840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8234700"/>
              </p:ext>
            </p:extLst>
          </p:nvPr>
        </p:nvGraphicFramePr>
        <p:xfrm>
          <a:off x="251520" y="1340769"/>
          <a:ext cx="8712968" cy="437226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211713,30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15461,70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14850,00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36001,80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49,80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10800,00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450,00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71600" y="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2026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99592" y="18864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2027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8234700"/>
              </p:ext>
            </p:extLst>
          </p:nvPr>
        </p:nvGraphicFramePr>
        <p:xfrm>
          <a:off x="251520" y="1412776"/>
          <a:ext cx="8712968" cy="437226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2027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214980,50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20636,90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37743,80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49,80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6800,00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500,00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5576" y="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2028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8234700"/>
              </p:ext>
            </p:extLst>
          </p:nvPr>
        </p:nvGraphicFramePr>
        <p:xfrm>
          <a:off x="251520" y="1412776"/>
          <a:ext cx="8712968" cy="437226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2028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217600,10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21122,50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39677,80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49,80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7000,00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500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3782599806"/>
              </p:ext>
            </p:extLst>
          </p:nvPr>
        </p:nvGraphicFramePr>
        <p:xfrm>
          <a:off x="827584" y="1340768"/>
          <a:ext cx="7769459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188048662"/>
              </p:ext>
            </p:extLst>
          </p:nvPr>
        </p:nvGraphicFramePr>
        <p:xfrm>
          <a:off x="683568" y="1484784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2028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520486073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4349726"/>
              </p:ext>
            </p:extLst>
          </p:nvPr>
        </p:nvGraphicFramePr>
        <p:xfrm>
          <a:off x="755576" y="1700808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567024,80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84185,10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2332,60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37135,60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51733,00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338532,60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31898,80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20618,20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565,90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безопасность и</a:t>
                      </a:r>
                      <a:r>
                        <a:rPr lang="ru-RU" baseline="0" dirty="0" smtClean="0"/>
                        <a:t> правоохранительная деятельность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2026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35240813"/>
              </p:ext>
            </p:extLst>
          </p:nvPr>
        </p:nvGraphicFramePr>
        <p:xfrm>
          <a:off x="827584" y="1628800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2027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532250,90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82388,90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2602,90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42923,10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31304,80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328296,50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22324,40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21969,40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418,90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безопасность и</a:t>
                      </a:r>
                      <a:r>
                        <a:rPr lang="ru-RU" baseline="0" dirty="0" smtClean="0"/>
                        <a:t> правоохранительная деятельность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22,00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2027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82707262"/>
              </p:ext>
            </p:extLst>
          </p:nvPr>
        </p:nvGraphicFramePr>
        <p:xfrm>
          <a:off x="755576" y="1628800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2028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534380,30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82538,20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3316,10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43466,20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31223,00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329765,90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23018,80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20618,20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418,90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безопасность и</a:t>
                      </a:r>
                      <a:r>
                        <a:rPr lang="ru-RU" baseline="0" dirty="0" smtClean="0"/>
                        <a:t> правоохранительная деятельность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15,00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2028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134543440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1017961"/>
              </p:ext>
            </p:extLst>
          </p:nvPr>
        </p:nvGraphicFramePr>
        <p:xfrm>
          <a:off x="539552" y="122560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2028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533118035"/>
              </p:ext>
            </p:extLst>
          </p:nvPr>
        </p:nvGraphicFramePr>
        <p:xfrm>
          <a:off x="755576" y="1457400"/>
          <a:ext cx="770485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1801678396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84097344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148185990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39752" y="1556792"/>
            <a:ext cx="229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20,2%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44268" y="1412776"/>
            <a:ext cx="229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21,2%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52120" y="4437112"/>
            <a:ext cx="2299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21,2%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6570" y="3789040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79,8%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57130" y="3717032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78,8%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75656" y="6165304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78,8%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2026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2027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2028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2026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12-ти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97,4%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2027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11-и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99,4%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2028 год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11-ти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99,7%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27641558"/>
              </p:ext>
            </p:extLst>
          </p:nvPr>
        </p:nvGraphicFramePr>
        <p:xfrm>
          <a:off x="251520" y="1268760"/>
          <a:ext cx="8749480" cy="51031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90138"/>
                <a:gridCol w="1459342"/>
              </a:tblGrid>
              <a:tr h="3661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412127,7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7042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30461,7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315,0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42,40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9578,2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318971,4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776,3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32779,0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«Комплексное развитие систем коммунальной инфраструктуры </a:t>
                      </a:r>
                      <a:r>
                        <a:rPr lang="ru-RU" sz="900" dirty="0" smtClean="0"/>
                        <a:t>Свердловского</a:t>
                      </a:r>
                      <a:r>
                        <a:rPr lang="ru-RU" sz="900" baseline="0" dirty="0" smtClean="0"/>
                        <a:t>  р</a:t>
                      </a:r>
                      <a:r>
                        <a:rPr lang="ru-RU" sz="900" dirty="0" smtClean="0"/>
                        <a:t>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19086,3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15,0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 безопасности дорожного движения</a:t>
                      </a:r>
                      <a:r>
                        <a:rPr lang="ru-RU" sz="900" baseline="0" dirty="0" smtClean="0"/>
                        <a:t>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«Охрана окружающей среды и экологическая безопасность Свердловского района»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«Комплексное развитие сельских территорий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0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27641558"/>
              </p:ext>
            </p:extLst>
          </p:nvPr>
        </p:nvGraphicFramePr>
        <p:xfrm>
          <a:off x="179512" y="1268760"/>
          <a:ext cx="8677472" cy="42630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30140"/>
                <a:gridCol w="1447332"/>
              </a:tblGrid>
              <a:tr h="36301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379949,7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4076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35636,9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42,40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9578,2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308735,3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629,3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23564,0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15,0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«Охрана окружающей среды и экологическая безопасность Свердловского района»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«Комплексное развитие сельских территорий Свердловского района Орловской области»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1371,2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315,0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2028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27641558"/>
              </p:ext>
            </p:extLst>
          </p:nvPr>
        </p:nvGraphicFramePr>
        <p:xfrm>
          <a:off x="251520" y="1484784"/>
          <a:ext cx="8569968" cy="41784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40567"/>
                <a:gridCol w="1429401"/>
              </a:tblGrid>
              <a:tr h="36556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381321,1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6249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36 122,5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42,40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9578,2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310204,7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629,3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24364,0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15,0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315,0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«Комплексное развитие сельских территорий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91680" y="-99392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583577023"/>
              </p:ext>
            </p:extLst>
          </p:nvPr>
        </p:nvGraphicFramePr>
        <p:xfrm>
          <a:off x="35496" y="620688"/>
          <a:ext cx="9108504" cy="6237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3275856" y="4437112"/>
            <a:ext cx="3312368" cy="10801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2027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3184329699"/>
              </p:ext>
            </p:extLst>
          </p:nvPr>
        </p:nvGraphicFramePr>
        <p:xfrm>
          <a:off x="-127000" y="6631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80666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799226759"/>
              </p:ext>
            </p:extLst>
          </p:nvPr>
        </p:nvGraphicFramePr>
        <p:xfrm>
          <a:off x="0" y="908720"/>
          <a:ext cx="91085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2028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3020</TotalTime>
  <Words>1519</Words>
  <Application>Microsoft Office PowerPoint</Application>
  <PresentationFormat>Экран (4:3)</PresentationFormat>
  <Paragraphs>418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ADM003</cp:lastModifiedBy>
  <cp:revision>282</cp:revision>
  <dcterms:created xsi:type="dcterms:W3CDTF">2016-11-25T12:32:53Z</dcterms:created>
  <dcterms:modified xsi:type="dcterms:W3CDTF">2026-03-17T13:00:52Z</dcterms:modified>
</cp:coreProperties>
</file>