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drawings/drawing1.xml" ContentType="application/vnd.openxmlformats-officedocument.drawingml.chartshapes+xml"/>
  <Override PartName="/ppt/charts/chart14.xml" ContentType="application/vnd.openxmlformats-officedocument.drawingml.chart+xml"/>
  <Override PartName="/ppt/drawings/drawing2.xml" ContentType="application/vnd.openxmlformats-officedocument.drawingml.chartshapes+xml"/>
  <Override PartName="/ppt/charts/chart15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9" r:id="rId4"/>
    <p:sldId id="270" r:id="rId5"/>
    <p:sldId id="259" r:id="rId6"/>
    <p:sldId id="271" r:id="rId7"/>
    <p:sldId id="272" r:id="rId8"/>
    <p:sldId id="260" r:id="rId9"/>
    <p:sldId id="273" r:id="rId10"/>
    <p:sldId id="274" r:id="rId11"/>
    <p:sldId id="264" r:id="rId12"/>
    <p:sldId id="275" r:id="rId13"/>
    <p:sldId id="276" r:id="rId14"/>
    <p:sldId id="265" r:id="rId15"/>
    <p:sldId id="277" r:id="rId16"/>
    <p:sldId id="278" r:id="rId17"/>
    <p:sldId id="262" r:id="rId18"/>
    <p:sldId id="263" r:id="rId19"/>
    <p:sldId id="268" r:id="rId20"/>
    <p:sldId id="279" r:id="rId21"/>
    <p:sldId id="280" r:id="rId22"/>
    <p:sldId id="267" r:id="rId23"/>
    <p:sldId id="281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424C"/>
    <a:srgbClr val="C84751"/>
    <a:srgbClr val="008A3E"/>
    <a:srgbClr val="EF6039"/>
    <a:srgbClr val="30E860"/>
    <a:srgbClr val="290CFC"/>
    <a:srgbClr val="B80000"/>
    <a:srgbClr val="FFC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1590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64E-2"/>
                  <c:y val="-0.1453616698839017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37,8%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213338039904541"/>
                  <c:y val="-1.0098704310632152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7,1%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3590316765226501E-2"/>
                  <c:y val="1.5490683326852573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10,6%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4.6942503394517339E-2"/>
                  <c:y val="0.34683841552327521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35,8%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4200434253697361"/>
                  <c:y val="7.0272139901122091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2,4%</a:t>
                    </a:r>
                    <a:endParaRPr lang="ru-RU" sz="12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8.7530282677181757E-4"/>
                  <c:y val="1.3778850961004333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Субсидии
</a:t>
                    </a:r>
                    <a:r>
                      <a:rPr lang="ru-RU" dirty="0" smtClean="0"/>
                      <a:t>6,3%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Межбюджетные трансферты</c:v>
                </c:pt>
                <c:pt idx="5">
                  <c:v>Субсидии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0.378</c:v>
                </c:pt>
                <c:pt idx="1">
                  <c:v>7.0999999999999994E-2</c:v>
                </c:pt>
                <c:pt idx="2">
                  <c:v>0.106</c:v>
                </c:pt>
                <c:pt idx="3">
                  <c:v>0.35799999999999998</c:v>
                </c:pt>
                <c:pt idx="4">
                  <c:v>2.4E-2</c:v>
                </c:pt>
                <c:pt idx="5">
                  <c:v>6.3E-2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5597828134425018E-2"/>
                  <c:y val="-0.42369445929618932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41,5%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8880183880410631"/>
                  <c:y val="5.1349763220753249E-2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8%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"/>
                  <c:y val="-1.2067235584935007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10,9%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5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34,9%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/>
                      <a:t>Субсидии</a:t>
                    </a:r>
                    <a:r>
                      <a:rPr lang="ru-RU"/>
                      <a:t>
</a:t>
                    </a:r>
                    <a:r>
                      <a:rPr lang="ru-RU" smtClean="0"/>
                      <a:t>4,7%</a:t>
                    </a:r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0.41499999999999998</c:v>
                </c:pt>
                <c:pt idx="1">
                  <c:v>0.08</c:v>
                </c:pt>
                <c:pt idx="2">
                  <c:v>0.109</c:v>
                </c:pt>
                <c:pt idx="3">
                  <c:v>0.34899999999999998</c:v>
                </c:pt>
                <c:pt idx="4">
                  <c:v>4.7E-2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2.8375904535268507E-2"/>
                  <c:y val="-0.45125216121819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41,3%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1227309050136503"/>
                  <c:y val="0.12024401802577492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7,9%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2219235991565128E-2"/>
                  <c:y val="-7.5449733015776024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12,1%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5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33,1%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3.3305862538645467E-2"/>
                  <c:y val="3.444712740251083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Субсидии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0.41299999999999998</c:v>
                </c:pt>
                <c:pt idx="1">
                  <c:v>7.9000000000000001E-2</c:v>
                </c:pt>
                <c:pt idx="2">
                  <c:v>0.121</c:v>
                </c:pt>
                <c:pt idx="3">
                  <c:v>0.33100000000000002</c:v>
                </c:pt>
                <c:pt idx="4">
                  <c:v>5.6000000000000001E-2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78E-2"/>
                  <c:y val="-1.1471328147709615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59,4%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4006152809352619E-2"/>
                  <c:y val="2.422390662833505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8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8,3%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4490052653601752E-2"/>
                  <c:y val="0.1308646451764111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25,5%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8534636710226537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32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66E-2"/>
                  <c:y val="1.4496106216508669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0.59399999999999997</c:v>
                </c:pt>
                <c:pt idx="1">
                  <c:v>1.0999999999999999E-2</c:v>
                </c:pt>
                <c:pt idx="2">
                  <c:v>8.3000000000000004E-2</c:v>
                </c:pt>
                <c:pt idx="3">
                  <c:v>0.255</c:v>
                </c:pt>
                <c:pt idx="4">
                  <c:v>5.7000000000000002E-2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78E-2"/>
                  <c:y val="-1.1471328147709615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58,7%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4006152809352619E-2"/>
                  <c:y val="2.422390662833505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8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8,2%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4490052653601752E-2"/>
                  <c:y val="0.1308646451764111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26,4%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8534636710226537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32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66E-2"/>
                  <c:y val="1.4496106216508669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0.58699999999999997</c:v>
                </c:pt>
                <c:pt idx="1">
                  <c:v>1.0999999999999999E-2</c:v>
                </c:pt>
                <c:pt idx="2">
                  <c:v>8.2000000000000003E-2</c:v>
                </c:pt>
                <c:pt idx="3">
                  <c:v>0.26400000000000001</c:v>
                </c:pt>
                <c:pt idx="4">
                  <c:v>5.6000000000000001E-2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78E-2"/>
                  <c:y val="-1.1471328147709615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56,6%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4006152809352619E-2"/>
                  <c:y val="2.422390662833505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8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4490052653601752E-2"/>
                  <c:y val="0.1308646451764111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29,3%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8534636710226537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32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66E-2"/>
                  <c:y val="1.4496106216508669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0.56599999999999995</c:v>
                </c:pt>
                <c:pt idx="1">
                  <c:v>1.0999999999999999E-2</c:v>
                </c:pt>
                <c:pt idx="2">
                  <c:v>7.6999999999999999E-2</c:v>
                </c:pt>
                <c:pt idx="3">
                  <c:v>0.29299999999999998</c:v>
                </c:pt>
                <c:pt idx="4">
                  <c:v>5.2999999999999999E-2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67"/>
          <c:y val="0.15720208081812373"/>
          <c:w val="0.54214796724930669"/>
          <c:h val="0.75549499325332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65E-2"/>
                  <c:y val="3.02640082380511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6.5268614394526997E-2"/>
                  <c:y val="0.11385448476670691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Муниципальный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0441755197434739"/>
                  <c:y val="9.333854129678289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6,6%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2.6196630547676149E-2"/>
                  <c:y val="-5.2907286414317162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6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4.2069739447910474E-2"/>
                  <c:y val="-7.8331972161068103E-2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3,6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6.8294781721500872E-2"/>
                  <c:y val="3.83317946168596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12,9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295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0,3%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39E-2"/>
                  <c:y val="-2.3526205525175769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</a:t>
                    </a:r>
                    <a:r>
                      <a:rPr lang="ru-RU" sz="1400" dirty="0" smtClean="0"/>
                      <a:t>7,6%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31904418877005525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1,4%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765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ФК и спорт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0.61</c:v>
                </c:pt>
                <c:pt idx="1">
                  <c:v>4.0000000000000001E-3</c:v>
                </c:pt>
                <c:pt idx="2">
                  <c:v>6.6000000000000003E-2</c:v>
                </c:pt>
                <c:pt idx="3">
                  <c:v>0.06</c:v>
                </c:pt>
                <c:pt idx="4">
                  <c:v>3.5999999999999997E-2</c:v>
                </c:pt>
                <c:pt idx="5">
                  <c:v>0.129</c:v>
                </c:pt>
                <c:pt idx="6">
                  <c:v>3.0000000000000001E-3</c:v>
                </c:pt>
                <c:pt idx="7">
                  <c:v>7.5999999999999998E-2</c:v>
                </c:pt>
                <c:pt idx="8">
                  <c:v>1.4E-2</c:v>
                </c:pt>
                <c:pt idx="9">
                  <c:v>2E-3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67"/>
          <c:y val="0.15720208081812373"/>
          <c:w val="0.54214796724930669"/>
          <c:h val="0.75549499325332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65E-2"/>
                  <c:y val="3.02640082380511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57,7%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9.1624630902376793E-3"/>
                  <c:y val="-2.2549889922590725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Муниципальный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20797383369228087"/>
                  <c:y val="-9.758273560116469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6,2%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9.9009513723755466E-2"/>
                  <c:y val="-0.23329202471415375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5,8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8250408466337583E-2"/>
                  <c:y val="-0.24293320786875933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4,2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2.0960973755209666E-2"/>
                  <c:y val="-5.6370286201264115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15,2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295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0,4%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39E-2"/>
                  <c:y val="-2.3526205525175769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</a:t>
                    </a:r>
                    <a:r>
                      <a:rPr lang="ru-RU" sz="1400" dirty="0" smtClean="0"/>
                      <a:t>8,2%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2899189845368863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1,7%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765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ФК и спорт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0.57699999999999996</c:v>
                </c:pt>
                <c:pt idx="1">
                  <c:v>4.0000000000000001E-3</c:v>
                </c:pt>
                <c:pt idx="2">
                  <c:v>6.2E-2</c:v>
                </c:pt>
                <c:pt idx="3">
                  <c:v>5.8000000000000003E-2</c:v>
                </c:pt>
                <c:pt idx="4">
                  <c:v>4.2000000000000003E-2</c:v>
                </c:pt>
                <c:pt idx="5">
                  <c:v>0.152</c:v>
                </c:pt>
                <c:pt idx="6">
                  <c:v>4.0000000000000001E-3</c:v>
                </c:pt>
                <c:pt idx="7">
                  <c:v>8.2000000000000003E-2</c:v>
                </c:pt>
                <c:pt idx="8">
                  <c:v>1.7000000000000001E-2</c:v>
                </c:pt>
                <c:pt idx="9">
                  <c:v>2E-3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67"/>
          <c:y val="0.15720208081812373"/>
          <c:w val="0.54214796724930669"/>
          <c:h val="0.75549499325332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65E-2"/>
                  <c:y val="3.02640082380511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56,9%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6086403243676274E-2"/>
                  <c:y val="-4.5098004403098021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Муниципальный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23709903792544967"/>
                  <c:y val="-0.1064352673815780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8,8%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4543414646079086E-2"/>
                  <c:y val="-0.13182568709608691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5,5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1778140858966738E-2"/>
                  <c:y val="-0.18205329877139409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4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1.8986295100748236E-2"/>
                  <c:y val="-4.5096228961011252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14,4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295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0,4%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39E-2"/>
                  <c:y val="-2.3526205525175769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</a:t>
                    </a:r>
                    <a:r>
                      <a:rPr lang="ru-RU" sz="1400" dirty="0" smtClean="0"/>
                      <a:t>7,8%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31904418877005525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1,6%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765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ФК и спорт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0.56899999999999995</c:v>
                </c:pt>
                <c:pt idx="1">
                  <c:v>4.0000000000000001E-3</c:v>
                </c:pt>
                <c:pt idx="2">
                  <c:v>8.7999999999999995E-2</c:v>
                </c:pt>
                <c:pt idx="3">
                  <c:v>5.5E-2</c:v>
                </c:pt>
                <c:pt idx="4">
                  <c:v>0.04</c:v>
                </c:pt>
                <c:pt idx="5">
                  <c:v>0.14399999999999999</c:v>
                </c:pt>
                <c:pt idx="6">
                  <c:v>4.0000000000000001E-3</c:v>
                </c:pt>
                <c:pt idx="7">
                  <c:v>7.8E-2</c:v>
                </c:pt>
                <c:pt idx="8">
                  <c:v>1.6E-2</c:v>
                </c:pt>
                <c:pt idx="9">
                  <c:v>2E-3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0.28100000000000003</c:v>
                </c:pt>
                <c:pt idx="1">
                  <c:v>0.72899999999999998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5927078061285374E-2"/>
          <c:y val="4.4092323075213866E-2"/>
          <c:w val="0.92814584387742927"/>
          <c:h val="0.9118153538495722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0.25600000000000001</c:v>
                </c:pt>
                <c:pt idx="1">
                  <c:v>0.74399999999999999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0.23699999999999999</c:v>
                </c:pt>
                <c:pt idx="1">
                  <c:v>0.76300000000000001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8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43"/>
          <c:y val="0.27557701922008665"/>
          <c:w val="0.47016546295637573"/>
          <c:h val="0.424502312243084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Лист1!$A$2:$A$11</c:f>
              <c:strCache>
                <c:ptCount val="10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0.68799999999999994</c:v>
                </c:pt>
                <c:pt idx="1">
                  <c:v>6.6000000000000003E-2</c:v>
                </c:pt>
                <c:pt idx="2">
                  <c:v>6.2E-2</c:v>
                </c:pt>
                <c:pt idx="3">
                  <c:v>4.1000000000000002E-2</c:v>
                </c:pt>
                <c:pt idx="4">
                  <c:v>2.4E-2</c:v>
                </c:pt>
                <c:pt idx="5">
                  <c:v>5.0000000000000001E-3</c:v>
                </c:pt>
                <c:pt idx="6">
                  <c:v>3.0000000000000001E-3</c:v>
                </c:pt>
                <c:pt idx="7">
                  <c:v>8.9999999999999998E-4</c:v>
                </c:pt>
                <c:pt idx="8">
                  <c:v>5.9999999999999995E-4</c:v>
                </c:pt>
                <c:pt idx="9">
                  <c:v>1E-4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8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43"/>
          <c:y val="0.27557701922008665"/>
          <c:w val="0.47016546295637573"/>
          <c:h val="0.424502312243084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Лист1!$A$2:$A$9</c:f>
              <c:strCache>
                <c:ptCount val="8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</c:strCache>
            </c:strRef>
          </c:cat>
          <c:val>
            <c:numRef>
              <c:f>Лист1!$B$2:$B$9</c:f>
              <c:numCache>
                <c:formatCode>0%</c:formatCode>
                <c:ptCount val="8"/>
                <c:pt idx="0">
                  <c:v>0.71199999999999997</c:v>
                </c:pt>
                <c:pt idx="1">
                  <c:v>7.3999999999999996E-2</c:v>
                </c:pt>
                <c:pt idx="2">
                  <c:v>6.8000000000000005E-2</c:v>
                </c:pt>
                <c:pt idx="3">
                  <c:v>2.8000000000000001E-2</c:v>
                </c:pt>
                <c:pt idx="4">
                  <c:v>6.0000000000000001E-3</c:v>
                </c:pt>
                <c:pt idx="5">
                  <c:v>3.0000000000000001E-3</c:v>
                </c:pt>
                <c:pt idx="6">
                  <c:v>1E-3</c:v>
                </c:pt>
                <c:pt idx="7">
                  <c:v>6.9999999999999999E-4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43"/>
          <c:y val="0.27557701922008665"/>
          <c:w val="0.47016546295637573"/>
          <c:h val="0.424502312243084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Лист1!$A$2:$A$11</c:f>
              <c:strCache>
                <c:ptCount val="10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0.68799999999999994</c:v>
                </c:pt>
                <c:pt idx="1">
                  <c:v>0.108</c:v>
                </c:pt>
                <c:pt idx="2">
                  <c:v>9.7000000000000003E-2</c:v>
                </c:pt>
                <c:pt idx="3">
                  <c:v>6.9000000000000006E-2</c:v>
                </c:pt>
                <c:pt idx="4">
                  <c:v>2.5999999999999999E-2</c:v>
                </c:pt>
                <c:pt idx="5">
                  <c:v>5.0000000000000001E-3</c:v>
                </c:pt>
                <c:pt idx="6">
                  <c:v>3.0000000000000001E-3</c:v>
                </c:pt>
                <c:pt idx="7">
                  <c:v>8.9999999999999998E-4</c:v>
                </c:pt>
                <c:pt idx="8">
                  <c:v>6.9999999999999999E-4</c:v>
                </c:pt>
                <c:pt idx="9">
                  <c:v>1E-4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68,8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0.5723</cdr:y>
    </cdr:from>
    <cdr:to>
      <cdr:x>0.51298</cdr:x>
      <cdr:y>0.70082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480" y="3296814"/>
          <a:ext cx="4565000" cy="7403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>
              <a:solidFill>
                <a:srgbClr val="FFC000"/>
              </a:solidFill>
            </a:rPr>
            <a:t>6</a:t>
          </a:r>
          <a:r>
            <a:rPr lang="ru-RU" sz="1200" b="1" dirty="0" smtClean="0">
              <a:solidFill>
                <a:srgbClr val="FFC000"/>
              </a:solidFill>
            </a:rPr>
            <a:t>,6%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0.3125</cdr:y>
    </cdr:from>
    <cdr:to>
      <cdr:x>0.50195</cdr:x>
      <cdr:y>0.4625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1800200"/>
          <a:ext cx="4464534" cy="864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4,1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0.4625</cdr:y>
    </cdr:from>
    <cdr:to>
      <cdr:x>0.48614</cdr:x>
      <cdr:y>0.5875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2664296"/>
          <a:ext cx="4320528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на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2014-2017 годы и на период до 2020 года»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6,2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0.125</cdr:y>
    </cdr:from>
    <cdr:to>
      <cdr:x>0.39127</cdr:x>
      <cdr:y>0.2125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720080"/>
          <a:ext cx="3456404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0,06%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0.9</cdr:y>
    </cdr:from>
    <cdr:to>
      <cdr:x>0.66797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5184576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0,5%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0.49404</cdr:x>
      <cdr:y>0.5875</cdr:y>
    </cdr:from>
    <cdr:to>
      <cdr:x>0.59682</cdr:x>
      <cdr:y>0.6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499966" y="3384376"/>
          <a:ext cx="936130" cy="7200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0.42601</cdr:x>
      <cdr:y>0.4125</cdr:y>
    </cdr:from>
    <cdr:to>
      <cdr:x>0.52567</cdr:x>
      <cdr:y>0.4375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880345" y="2376264"/>
          <a:ext cx="907679" cy="14401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880320"/>
          <a:ext cx="792089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0.8125</cdr:y>
    </cdr:from>
    <cdr:to>
      <cdr:x>0.66797</cdr:x>
      <cdr:y>0.9125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68052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</a:t>
          </a:r>
          <a:r>
            <a:rPr lang="ru-RU" sz="1050" b="1" dirty="0">
              <a:solidFill>
                <a:schemeClr val="tx1"/>
              </a:solidFill>
            </a:rPr>
            <a:t>на </a:t>
          </a:r>
          <a:r>
            <a:rPr lang="ru-RU" sz="1050" b="1" dirty="0" smtClean="0">
              <a:solidFill>
                <a:schemeClr val="tx1"/>
              </a:solidFill>
            </a:rPr>
            <a:t>2018-2021годы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0.6875</cdr:y>
    </cdr:from>
    <cdr:to>
      <cdr:x>0.66797</cdr:x>
      <cdr:y>0.7875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396044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на 2019-2022 годы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0,09%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0.2125</cdr:y>
    </cdr:from>
    <cdr:to>
      <cdr:x>0.39127</cdr:x>
      <cdr:y>0.3375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1224136"/>
          <a:ext cx="345640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0.025</cdr:y>
    </cdr:from>
    <cdr:to>
      <cdr:x>0.39127</cdr:x>
      <cdr:y>0.15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144016"/>
          <a:ext cx="345640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на 2017-2019 годы»</a:t>
          </a: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baseline="0" dirty="0" smtClean="0">
              <a:solidFill>
                <a:srgbClr val="FFC000"/>
              </a:solidFill>
            </a:rPr>
            <a:t>71,2%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0.57773</cdr:y>
    </cdr:from>
    <cdr:to>
      <cdr:x>0.51298</cdr:x>
      <cdr:y>0.70625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3328094"/>
          <a:ext cx="4565000" cy="7403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Свердловского района </a:t>
          </a:r>
          <a:r>
            <a:rPr lang="ru-RU" sz="1050" b="1" dirty="0">
              <a:solidFill>
                <a:schemeClr val="tx1"/>
              </a:solidFill>
            </a:rPr>
            <a:t>«Развитие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культуры</a:t>
          </a:r>
          <a:r>
            <a:rPr lang="ru-RU" sz="1050" b="1" dirty="0">
              <a:solidFill>
                <a:schemeClr val="tx1"/>
              </a:solidFill>
            </a:rPr>
            <a:t>, </a:t>
          </a:r>
          <a:r>
            <a:rPr lang="ru-RU" sz="1050" b="1" dirty="0" smtClean="0">
              <a:solidFill>
                <a:schemeClr val="tx1"/>
              </a:solidFill>
            </a:rPr>
            <a:t>архивного дела, сохранение </a:t>
          </a:r>
          <a:r>
            <a:rPr lang="ru-RU" sz="1050" b="1" dirty="0">
              <a:solidFill>
                <a:schemeClr val="tx1"/>
              </a:solidFill>
            </a:rPr>
            <a:t>и реконструкция </a:t>
          </a:r>
          <a:r>
            <a:rPr lang="ru-RU" sz="1050" b="1" dirty="0" smtClean="0">
              <a:solidFill>
                <a:schemeClr val="tx1"/>
              </a:solidFill>
            </a:rPr>
            <a:t>военно-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мемориальных </a:t>
          </a:r>
          <a:r>
            <a:rPr lang="ru-RU" sz="1050" b="1" dirty="0">
              <a:solidFill>
                <a:schemeClr val="tx1"/>
              </a:solidFill>
            </a:rPr>
            <a:t>объектов </a:t>
          </a: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7,4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0.15</cdr:y>
    </cdr:from>
    <cdr:to>
      <cdr:x>0.50195</cdr:x>
      <cdr:y>0.3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864096"/>
          <a:ext cx="4464534" cy="864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автомобильных дорог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местного </a:t>
          </a:r>
          <a:r>
            <a:rPr lang="ru-RU" sz="1050" b="1" dirty="0">
              <a:solidFill>
                <a:schemeClr val="tx1"/>
              </a:solidFill>
            </a:rPr>
            <a:t>значения общего пользования муниципального образования Свердловский район Орловской области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на </a:t>
          </a:r>
          <a:r>
            <a:rPr lang="ru-RU" sz="1050" b="1" dirty="0">
              <a:solidFill>
                <a:schemeClr val="tx1"/>
              </a:solidFill>
            </a:rPr>
            <a:t>2019-2022 годы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0,1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0.4375</cdr:y>
    </cdr:from>
    <cdr:to>
      <cdr:x>0.48614</cdr:x>
      <cdr:y>0.5625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2520280"/>
          <a:ext cx="4320528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«Комплексное  развитие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сельских </a:t>
          </a:r>
          <a:r>
            <a:rPr lang="ru-RU" sz="1050" b="1" dirty="0">
              <a:solidFill>
                <a:schemeClr val="tx1"/>
              </a:solidFill>
            </a:rPr>
            <a:t>территорий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6,8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0.0375</cdr:y>
    </cdr:from>
    <cdr:to>
      <cdr:x>0.90514</cdr:x>
      <cdr:y>0.125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216024"/>
          <a:ext cx="813692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r>
            <a:rPr lang="ru-RU" sz="1050" b="1" smtClean="0">
              <a:solidFill>
                <a:schemeClr val="tx1"/>
              </a:solidFill>
            </a:rPr>
            <a:t/>
          </a:r>
          <a:br>
            <a:rPr lang="ru-RU" sz="1050" b="1" smtClean="0">
              <a:solidFill>
                <a:schemeClr val="tx1"/>
              </a:solidFill>
            </a:rPr>
          </a:br>
          <a:r>
            <a:rPr lang="ru-RU" sz="1200" b="1" smtClean="0">
              <a:solidFill>
                <a:srgbClr val="FFC000"/>
              </a:solidFill>
            </a:rPr>
            <a:t>0,07%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0.85</cdr:y>
    </cdr:from>
    <cdr:to>
      <cdr:x>0.66797</cdr:x>
      <cdr:y>0.95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4896544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0,6%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0.49404</cdr:x>
      <cdr:y>0.55</cdr:y>
    </cdr:from>
    <cdr:to>
      <cdr:x>0.58891</cdr:x>
      <cdr:y>0.6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499966" y="3168352"/>
          <a:ext cx="864122" cy="288032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0.4308</cdr:x>
      <cdr:y>0.4625</cdr:y>
    </cdr:from>
    <cdr:to>
      <cdr:x>0.55729</cdr:x>
      <cdr:y>0.4875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>
          <a:off x="3923928" y="2664296"/>
          <a:ext cx="1152151" cy="14401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0.3625</cdr:y>
    </cdr:from>
    <cdr:to>
      <cdr:x>0.53357</cdr:x>
      <cdr:y>0.4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3995936" y="2088232"/>
          <a:ext cx="864089" cy="216024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0.725</cdr:y>
    </cdr:from>
    <cdr:to>
      <cdr:x>0.66797</cdr:x>
      <cdr:y>0.825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176464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</a:t>
          </a:r>
          <a:r>
            <a:rPr lang="ru-RU" sz="1050" b="1" dirty="0">
              <a:solidFill>
                <a:schemeClr val="tx1"/>
              </a:solidFill>
            </a:rPr>
            <a:t>на 2018-2021 годы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0.3125</cdr:y>
    </cdr:from>
    <cdr:to>
      <cdr:x>0.39127</cdr:x>
      <cdr:y>0.4375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1800200"/>
          <a:ext cx="345640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2,8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68,8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</cdr:y>
    </cdr:from>
    <cdr:to>
      <cdr:x>0.51298</cdr:x>
      <cdr:y>0.42852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1728192"/>
          <a:ext cx="4565000" cy="7403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6,9%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0.45</cdr:y>
    </cdr:from>
    <cdr:to>
      <cdr:x>0.50195</cdr:x>
      <cdr:y>0.6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2592288"/>
          <a:ext cx="4464534" cy="864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9,7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0.6</cdr:y>
    </cdr:from>
    <cdr:to>
      <cdr:x>0.48614</cdr:x>
      <cdr:y>0.725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3456384"/>
          <a:ext cx="4320528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«Комплексное развитие сельских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</a:t>
          </a:r>
          <a:r>
            <a:rPr lang="ru-RU" sz="1050" b="1" dirty="0">
              <a:solidFill>
                <a:schemeClr val="tx1"/>
              </a:solidFill>
            </a:rPr>
            <a:t>Свердловского района Орловской </a:t>
          </a:r>
          <a:r>
            <a:rPr lang="ru-RU" sz="1050" b="1" dirty="0" smtClean="0">
              <a:solidFill>
                <a:schemeClr val="tx1"/>
              </a:solidFill>
            </a:rPr>
            <a:t>области»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10,8%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0.125</cdr:y>
    </cdr:from>
    <cdr:to>
      <cdr:x>0.39127</cdr:x>
      <cdr:y>0.2125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720080"/>
          <a:ext cx="3456404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0,07%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0.9</cdr:y>
    </cdr:from>
    <cdr:to>
      <cdr:x>0.66797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5184576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0,5%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0.49404</cdr:x>
      <cdr:y>0.5875</cdr:y>
    </cdr:from>
    <cdr:to>
      <cdr:x>0.59682</cdr:x>
      <cdr:y>0.6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499966" y="3384376"/>
          <a:ext cx="936130" cy="7200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0.42601</cdr:x>
      <cdr:y>0.4125</cdr:y>
    </cdr:from>
    <cdr:to>
      <cdr:x>0.52567</cdr:x>
      <cdr:y>0.4375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880345" y="2376264"/>
          <a:ext cx="907679" cy="14401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880320"/>
          <a:ext cx="792089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0.8125</cdr:y>
    </cdr:from>
    <cdr:to>
      <cdr:x>0.66797</cdr:x>
      <cdr:y>0.9125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68052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</a:t>
          </a:r>
          <a:r>
            <a:rPr lang="ru-RU" sz="1050" b="1" dirty="0">
              <a:solidFill>
                <a:schemeClr val="tx1"/>
              </a:solidFill>
            </a:rPr>
            <a:t>на </a:t>
          </a:r>
          <a:r>
            <a:rPr lang="ru-RU" sz="1050" b="1" dirty="0" smtClean="0">
              <a:solidFill>
                <a:schemeClr val="tx1"/>
              </a:solidFill>
            </a:rPr>
            <a:t>2018-2021годы»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0.6875</cdr:y>
    </cdr:from>
    <cdr:to>
      <cdr:x>0.66797</cdr:x>
      <cdr:y>0.7875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396044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на 2019-2022 годы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0,09%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0.2125</cdr:y>
    </cdr:from>
    <cdr:to>
      <cdr:x>0.39127</cdr:x>
      <cdr:y>0.3375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1224136"/>
          <a:ext cx="345640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2,6%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0.025</cdr:y>
    </cdr:from>
    <cdr:to>
      <cdr:x>0.39127</cdr:x>
      <cdr:y>0.15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144016"/>
          <a:ext cx="345640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на 2017-2019 годы»</a:t>
          </a: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D2CC5E8-BF4F-40FB-A7C5-A7E9844BB1A7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консолидированного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Свердловского района Орловской области</a:t>
            </a:r>
          </a:p>
          <a:p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</a:t>
            </a:r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тыс. рублей</a:t>
            </a:r>
            <a:endParaRPr lang="ru-RU" sz="28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822139"/>
            <a:ext cx="8117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районного бюджета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      тыс</a:t>
            </a:r>
            <a:r>
              <a:rPr lang="ru-RU" sz="2000" b="1" dirty="0">
                <a:solidFill>
                  <a:srgbClr val="FFC819"/>
                </a:solidFill>
                <a:latin typeface="Century Gothic" pitchFamily="34" charset="0"/>
              </a:rPr>
              <a:t>. рублей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749735"/>
              </p:ext>
            </p:extLst>
          </p:nvPr>
        </p:nvGraphicFramePr>
        <p:xfrm>
          <a:off x="789367" y="177281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2020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347246,5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354648,5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-7402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2021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289018,3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294168,3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-5150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2022 </a:t>
                      </a:r>
                      <a:r>
                        <a:rPr lang="ru-RU" sz="2000" dirty="0" smtClean="0"/>
                        <a:t>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303408,7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308558,7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-5150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736519"/>
              </p:ext>
            </p:extLst>
          </p:nvPr>
        </p:nvGraphicFramePr>
        <p:xfrm>
          <a:off x="827584" y="465313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2020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311609,3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316609,3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-5000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2021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260256,1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265256,1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-5000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2022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274243,7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279243,7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-5000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8173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861642245"/>
              </p:ext>
            </p:extLst>
          </p:nvPr>
        </p:nvGraphicFramePr>
        <p:xfrm>
          <a:off x="1142929" y="1916832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123191759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99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2022 </a:t>
            </a: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88979182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992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234700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131252,2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7490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9085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22502,2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53396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132996,3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78028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7502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1450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10523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22718,3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48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252369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142018,6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80334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7514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12175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27720,6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2022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93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782599806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67667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188048662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2021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520486073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349726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316609,3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40695,2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975,8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24044,8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20991,3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193020,4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11489,9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19001,4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729,2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4411,3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92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40813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265256,1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40365,8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980,3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21710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16484,1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153114,5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11150,8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15380,1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509,2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4411,3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707262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279243,7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40412,8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1008,1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21710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24550,7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158960,7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11150,8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15380,1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509,2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4411,3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2022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345434402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4380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1017961"/>
              </p:ext>
            </p:extLst>
          </p:nvPr>
        </p:nvGraphicFramePr>
        <p:xfrm>
          <a:off x="683568" y="1268760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2022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533118035"/>
              </p:ext>
            </p:extLst>
          </p:nvPr>
        </p:nvGraphicFramePr>
        <p:xfrm>
          <a:off x="683568" y="12593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55" y="476672"/>
            <a:ext cx="8337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и непрограммных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расходов районного бюджета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801678396"/>
              </p:ext>
            </p:extLst>
          </p:nvPr>
        </p:nvGraphicFramePr>
        <p:xfrm>
          <a:off x="457251" y="1556792"/>
          <a:ext cx="3610693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4097344"/>
              </p:ext>
            </p:extLst>
          </p:nvPr>
        </p:nvGraphicFramePr>
        <p:xfrm>
          <a:off x="5148064" y="1556792"/>
          <a:ext cx="34214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148185990"/>
              </p:ext>
            </p:extLst>
          </p:nvPr>
        </p:nvGraphicFramePr>
        <p:xfrm>
          <a:off x="2895230" y="4293096"/>
          <a:ext cx="35283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83768" y="1843256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28,1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7117483" y="1843257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25,6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4921747" y="4581128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23,7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457250" y="3484165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71,9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5004048" y="346229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74,4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2864067" y="623731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</a:t>
            </a:r>
            <a:r>
              <a:rPr lang="ru-RU" sz="1100" dirty="0" smtClean="0"/>
              <a:t>76,3</a:t>
            </a:r>
            <a:r>
              <a:rPr lang="ru-RU" sz="1100" dirty="0" smtClean="0"/>
              <a:t>%</a:t>
            </a:r>
            <a:endParaRPr lang="ru-RU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468255" y="1700808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2020 </a:t>
            </a:r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104" y="1700806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2021 </a:t>
            </a:r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54675" y="4350295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2022 </a:t>
            </a:r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4657" y="4647912"/>
            <a:ext cx="8784977" cy="1944216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4658" y="2421405"/>
            <a:ext cx="8784977" cy="1944216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1" y="332656"/>
            <a:ext cx="8784977" cy="194421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1" y="33265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2020 год планируется реализация 10-ти муниципальных программ, при этом финансирование 5-ти 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99,2%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69" y="2426629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2021 год планируется реализация 8-и муниципальных программ, при этом финансирование 5-ти 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99,2%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033" y="465313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2022 год планируется реализация 6-ти муниципальных программ, при этом финансирование 5-ти 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99,6%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641558"/>
              </p:ext>
            </p:extLst>
          </p:nvPr>
        </p:nvGraphicFramePr>
        <p:xfrm>
          <a:off x="319171" y="1196752"/>
          <a:ext cx="8555836" cy="53000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227640,80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/>
                        <a:t>Муниципальная программа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12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16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9535,00</a:t>
                      </a:r>
                      <a:endParaRPr lang="ru-RU" sz="16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«Паспортизация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на 2019-2022 годы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208,00</a:t>
                      </a:r>
                      <a:endParaRPr lang="ru-RU" sz="16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«Комплексное развитие сельских территорий Свердловского района Орловской области на 2014-2017 годы и на период до 2020 года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14330,60</a:t>
                      </a:r>
                      <a:endParaRPr lang="ru-RU" sz="16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150,00</a:t>
                      </a:r>
                      <a:endParaRPr lang="ru-RU" sz="16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«Стимулирование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1189,50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5661,30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dirty="0" smtClean="0"/>
                        <a:t>Развитие образования в Свердловском районе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180536,60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dirty="0" smtClean="0"/>
                        <a:t>Развитие физической культуры и спорта Свердловского района на 2018-2021 годы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874,80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15125,00</a:t>
                      </a:r>
                      <a:endParaRPr lang="ru-RU" sz="160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65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2701860"/>
              </p:ext>
            </p:extLst>
          </p:nvPr>
        </p:nvGraphicFramePr>
        <p:xfrm>
          <a:off x="319171" y="1196752"/>
          <a:ext cx="8555836" cy="508671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197340,30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</a:t>
                      </a:r>
                      <a:r>
                        <a:rPr lang="ru-RU" sz="1400" baseline="0" dirty="0" smtClean="0"/>
                        <a:t> «</a:t>
                      </a:r>
                      <a:r>
                        <a:rPr lang="ru-RU" sz="1400" dirty="0" smtClean="0"/>
                        <a:t>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на 2019-2022 годы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208,00</a:t>
                      </a:r>
                      <a:endParaRPr lang="ru-RU" sz="18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«Комплексное  развитие сельских территорий Свердловского района Орловской области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13428,10</a:t>
                      </a:r>
                      <a:endParaRPr lang="ru-RU" sz="18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18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«Стимулирование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1189,50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5561,30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 программа  «Развитие образования в Свердловском районе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140680,70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smtClean="0"/>
                        <a:t>Муниципальная программа </a:t>
                      </a:r>
                      <a:r>
                        <a:rPr lang="ru-RU" sz="1400" baseline="0" smtClean="0"/>
                        <a:t>«Развитие физической культуры и спорта Свердловского района на 2018-2021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654,80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 «Развитие  культуры, 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1400" baseline="0" dirty="0" smtClean="0"/>
                        <a:t>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14735,90</a:t>
                      </a:r>
                      <a:endParaRPr lang="ru-RU" sz="18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2022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10978"/>
              </p:ext>
            </p:extLst>
          </p:nvPr>
        </p:nvGraphicFramePr>
        <p:xfrm>
          <a:off x="319171" y="1196752"/>
          <a:ext cx="8555836" cy="53000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212926,10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dirty="0" smtClean="0"/>
                        <a:t>Повышение эффективности муниципального управления в Свердловском районе Орловской области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12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20702,00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«Паспортизация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на 2019-2022 годы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208,00</a:t>
                      </a:r>
                      <a:endParaRPr lang="ru-RU" sz="12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12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dirty="0" smtClean="0"/>
                        <a:t>Комплексное  развитие сельских территорий Свердловского района Орловской области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23167,70</a:t>
                      </a:r>
                      <a:endParaRPr lang="ru-RU" sz="12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200" baseline="0" dirty="0" smtClean="0"/>
                        <a:t>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1189,50</a:t>
                      </a:r>
                      <a:endParaRPr lang="ru-RU" sz="12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Свердловского района «Управление муниципальными финансами Свердловского района»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5561,30</a:t>
                      </a:r>
                      <a:endParaRPr lang="ru-RU" sz="12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dirty="0" smtClean="0"/>
                        <a:t>Развитие образования в Свердловском районе»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146526,90</a:t>
                      </a:r>
                      <a:endParaRPr lang="ru-RU" sz="12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dirty="0" smtClean="0"/>
                        <a:t>Развитие физической культуры и спорта Свердловского района на 2018-2021 годы»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654,80</a:t>
                      </a:r>
                      <a:endParaRPr lang="ru-RU" sz="12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Муниципальная программа Свердловского района</a:t>
                      </a:r>
                      <a:r>
                        <a:rPr lang="ru-RU" sz="1200" baseline="0" dirty="0" smtClean="0"/>
                        <a:t> «</a:t>
                      </a:r>
                      <a:r>
                        <a:rPr lang="ru-RU" sz="1200" dirty="0" smtClean="0"/>
                        <a:t>Развитие  культуры ,архивного дела, сохранение и реконструкция военно-мемориальных объектов в Свердловском районе»</a:t>
                      </a:r>
                      <a:endParaRPr lang="ru-RU" sz="12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14735,90</a:t>
                      </a:r>
                      <a:endParaRPr lang="ru-RU" sz="12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65168" y="188640"/>
            <a:ext cx="6814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2020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882899537"/>
              </p:ext>
            </p:extLst>
          </p:nvPr>
        </p:nvGraphicFramePr>
        <p:xfrm>
          <a:off x="0" y="1052736"/>
          <a:ext cx="910850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1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65168" y="188640"/>
            <a:ext cx="6814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020074355"/>
              </p:ext>
            </p:extLst>
          </p:nvPr>
        </p:nvGraphicFramePr>
        <p:xfrm>
          <a:off x="0" y="1052736"/>
          <a:ext cx="910850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423951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65168" y="188640"/>
            <a:ext cx="6814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2022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925659831"/>
              </p:ext>
            </p:extLst>
          </p:nvPr>
        </p:nvGraphicFramePr>
        <p:xfrm>
          <a:off x="0" y="1052736"/>
          <a:ext cx="910850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42395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843</TotalTime>
  <Words>1406</Words>
  <Application>Microsoft Office PowerPoint</Application>
  <PresentationFormat>Экран (4:3)</PresentationFormat>
  <Paragraphs>389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Админ</cp:lastModifiedBy>
  <cp:revision>69</cp:revision>
  <dcterms:created xsi:type="dcterms:W3CDTF">2016-11-25T12:32:53Z</dcterms:created>
  <dcterms:modified xsi:type="dcterms:W3CDTF">2020-10-24T11:15:11Z</dcterms:modified>
</cp:coreProperties>
</file>