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257" r:id="rId2"/>
    <p:sldId id="258" r:id="rId3"/>
    <p:sldId id="269" r:id="rId4"/>
    <p:sldId id="270" r:id="rId5"/>
    <p:sldId id="259" r:id="rId6"/>
    <p:sldId id="271" r:id="rId7"/>
    <p:sldId id="272" r:id="rId8"/>
    <p:sldId id="260" r:id="rId9"/>
    <p:sldId id="273" r:id="rId10"/>
    <p:sldId id="274" r:id="rId11"/>
    <p:sldId id="264" r:id="rId12"/>
    <p:sldId id="275" r:id="rId13"/>
    <p:sldId id="276" r:id="rId14"/>
    <p:sldId id="265" r:id="rId15"/>
    <p:sldId id="277" r:id="rId16"/>
    <p:sldId id="278" r:id="rId17"/>
    <p:sldId id="262" r:id="rId18"/>
    <p:sldId id="263" r:id="rId19"/>
    <p:sldId id="268" r:id="rId20"/>
    <p:sldId id="279" r:id="rId21"/>
    <p:sldId id="280" r:id="rId22"/>
    <p:sldId id="267" r:id="rId23"/>
    <p:sldId id="283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819"/>
    <a:srgbClr val="2E424C"/>
    <a:srgbClr val="C84751"/>
    <a:srgbClr val="008A3E"/>
    <a:srgbClr val="EF6039"/>
    <a:srgbClr val="30E860"/>
    <a:srgbClr val="290CFC"/>
    <a:srgbClr val="B8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1584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71E-2"/>
                  <c:y val="-0.13709435930729946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Налоговые 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36,1%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1"/>
              <c:layout>
                <c:manualLayout>
                  <c:x val="0.15030173566423291"/>
                  <c:y val="-3.7656406232639806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Дотации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1,4</a:t>
                    </a:r>
                    <a:r>
                      <a:rPr lang="ru-RU" sz="1400" b="0" baseline="0" dirty="0" smtClean="0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2"/>
              <c:layout>
                <c:manualLayout>
                  <c:x val="-6.3590316765226501E-2"/>
                  <c:y val="1.549068332685258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</a:t>
                    </a: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13,1%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3.2498656196204311E-2"/>
                  <c:y val="0.3523499559076775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Субвенции
36,7%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2265982308846132"/>
                  <c:y val="7.3027910093323045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8.7530282677181757E-4"/>
                  <c:y val="1.3778850961004361E-3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Субсидии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8,5%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6"/>
              <c:layout>
                <c:manualLayout>
                  <c:x val="0.24167470721710418"/>
                  <c:y val="1.3778850961004346E-3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Прочие 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безвозмездные поступления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Межбюджетные трансферты</c:v>
                </c:pt>
                <c:pt idx="5">
                  <c:v>Субсидии</c:v>
                </c:pt>
                <c:pt idx="6">
                  <c:v>Прочие 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0.3610000000000001</c:v>
                </c:pt>
                <c:pt idx="1">
                  <c:v>1.0000000000000002E-2</c:v>
                </c:pt>
                <c:pt idx="2">
                  <c:v>0.13100000000000001</c:v>
                </c:pt>
                <c:pt idx="3">
                  <c:v>0.37000000000000005</c:v>
                </c:pt>
                <c:pt idx="4">
                  <c:v>4.0000000000000008E-2</c:v>
                </c:pt>
                <c:pt idx="5">
                  <c:v>8.0000000000000016E-2</c:v>
                </c:pt>
                <c:pt idx="6">
                  <c:v>1.0000000000000002E-2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9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5597828134425032E-2"/>
                  <c:y val="-0.42369445929618926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Налоговые доходы
38,3%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17435799160579329"/>
                  <c:y val="2.9303601683146316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Дотации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0,5%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"/>
                  <c:y val="-1.2067235584935007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</a:t>
                    </a: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12,9%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9.0274044989456619E-3"/>
                  <c:y val="-0.12990982772747489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Субвенции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35,7%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1308323963550895"/>
                  <c:y val="-1.3702036579268981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Субсидии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8,5%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4.7489123399217292E-2"/>
                  <c:y val="1.377885096100434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3,9%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0.22963925780802971"/>
                  <c:y val="1.377885096100434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Прочие безвозмездные поступления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  <c:pt idx="5">
                  <c:v>Межбюджетные трансферты</c:v>
                </c:pt>
                <c:pt idx="6">
                  <c:v>Прочие 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0.47500000000000003</c:v>
                </c:pt>
                <c:pt idx="1">
                  <c:v>0.26</c:v>
                </c:pt>
                <c:pt idx="2">
                  <c:v>0.125</c:v>
                </c:pt>
                <c:pt idx="3">
                  <c:v>0.31900000000000006</c:v>
                </c:pt>
                <c:pt idx="4">
                  <c:v>5.8000000000000003E-2</c:v>
                </c:pt>
                <c:pt idx="5">
                  <c:v>2.3E-2</c:v>
                </c:pt>
                <c:pt idx="6">
                  <c:v>1.0000000000000002E-3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9.1387614429460071E-2"/>
          <c:y val="0.10934809326741474"/>
          <c:w val="0.83527958013897152"/>
          <c:h val="0.8143730557715809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0991719382207116E-3"/>
                  <c:y val="-0.1361270188729030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Налоговые 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40,5%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21768953320073239"/>
                  <c:y val="3.7695247403066422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Дотации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0,5%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7.2219235991565128E-2"/>
                  <c:y val="-7.5449733015776024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</a:t>
                    </a: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13,4%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0"/>
                  <c:y val="-0.13266559791967517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Субвенции 36,1%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7.1220961434217162E-2"/>
                  <c:y val="1.377885096100434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Субсидии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5,3%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6.9712318654015518E-2"/>
                  <c:y val="6.8894254805021852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0.19127278868751063"/>
                  <c:y val="1.377885096100434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Прочие безвозмездные поступления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  <c:pt idx="5">
                  <c:v>Межбюджетные трансферты</c:v>
                </c:pt>
                <c:pt idx="6">
                  <c:v>Прочие 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0.48000000000000032</c:v>
                </c:pt>
                <c:pt idx="1">
                  <c:v>2.0000000000000026E-3</c:v>
                </c:pt>
                <c:pt idx="2">
                  <c:v>0.129</c:v>
                </c:pt>
                <c:pt idx="3">
                  <c:v>0.31000000000000033</c:v>
                </c:pt>
                <c:pt idx="4">
                  <c:v>5.6000000000000001E-2</c:v>
                </c:pt>
                <c:pt idx="5">
                  <c:v>2.3E-2</c:v>
                </c:pt>
                <c:pt idx="6">
                  <c:v>2.0000000000000026E-3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explosion val="1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7.5919314330637672E-2"/>
                  <c:y val="-7.1695737510647064E-3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НДФЛ
</a:t>
                    </a:r>
                    <a:r>
                      <a:rPr lang="ru-RU" sz="1200" b="1" dirty="0" smtClean="0"/>
                      <a:t>54%</a:t>
                    </a:r>
                    <a:endParaRPr lang="ru-RU" sz="1200" b="1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1.7852465660736502E-2"/>
                  <c:y val="5.4794652446024585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Госпошлина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1,3%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6.3428740662638164E-2"/>
                  <c:y val="4.7615079805947503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Акцизы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7,4%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5.0163338271043093E-2"/>
                  <c:y val="4.7890975076843459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доходы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30,6%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5.1308720465607693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Налоги на совокупный доход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6,7%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39,8%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5.9101283628628536E-2"/>
                  <c:y val="1.4496167092545273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dirty="0" smtClean="0"/>
                      <a:t>Субсидии 5%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0.63800000000000101</c:v>
                </c:pt>
                <c:pt idx="1">
                  <c:v>5.000000000000007E-3</c:v>
                </c:pt>
                <c:pt idx="2">
                  <c:v>5.5000000000000014E-2</c:v>
                </c:pt>
                <c:pt idx="3">
                  <c:v>0.22700000000000001</c:v>
                </c:pt>
                <c:pt idx="4">
                  <c:v>7.0000000000000021E-2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8.2457607408701131E-2"/>
                  <c:y val="-1.1490351909148615E-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НДФЛ</a:t>
                    </a:r>
                    <a:r>
                      <a:rPr lang="ru-RU" sz="1200" b="1" dirty="0"/>
                      <a:t>
</a:t>
                    </a:r>
                    <a:r>
                      <a:rPr lang="ru-RU" sz="1400" b="0" dirty="0" smtClean="0"/>
                      <a:t>56,7%</a:t>
                    </a:r>
                    <a:endParaRPr lang="ru-RU" sz="1200" b="0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8909969149718173E-2"/>
                  <c:y val="3.388797743934089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Г</a:t>
                    </a:r>
                    <a:r>
                      <a:rPr lang="ru-RU" dirty="0" smtClean="0"/>
                      <a:t>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0.10756295901683768"/>
                  <c:y val="3.9713433667187666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кцизы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8.7759263547178751E-2"/>
                  <c:y val="0.13811250804705105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еналоговые доходы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28,9%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8861557799584242"/>
                  <c:y val="2.6576194730265887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алоги на совокупный доход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6,2%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200" dirty="0" smtClean="0"/>
                      <a:t>алоговые доходы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42,7%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b="0" dirty="0"/>
                      <a:t>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4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0.35000000000000031</c:v>
                </c:pt>
                <c:pt idx="1">
                  <c:v>5.000000000000007E-3</c:v>
                </c:pt>
                <c:pt idx="2">
                  <c:v>3.0000000000000002E-2</c:v>
                </c:pt>
                <c:pt idx="3">
                  <c:v>0.13200000000000001</c:v>
                </c:pt>
                <c:pt idx="4">
                  <c:v>4.0000000000000022E-2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3505793646636175"/>
          <c:y val="8.4244064205955801E-2"/>
          <c:w val="0.55603768550680299"/>
          <c:h val="0.8218478007770826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708E-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НДФЛ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55,7%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4006152809352633E-2"/>
                  <c:y val="2.4223906628335092E-2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Госпошлина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Акцизы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9%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7.304781452608218E-2"/>
                  <c:y val="0.1405287159874169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доходы
28,1%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8698097254905394"/>
                  <c:y val="4.1072300946774561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Налоги на совокупный доход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6,1%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А</a:t>
                    </a:r>
                    <a:r>
                      <a:rPr lang="ru-RU" dirty="0"/>
                      <a:t>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dirty="0"/>
                      <a:t>Н</a:t>
                    </a:r>
                    <a:r>
                      <a:rPr lang="ru-RU" b="0" dirty="0"/>
                      <a:t>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0.62400000000000089</c:v>
                </c:pt>
                <c:pt idx="1">
                  <c:v>9.0000000000000028E-3</c:v>
                </c:pt>
                <c:pt idx="2">
                  <c:v>5.6000000000000001E-2</c:v>
                </c:pt>
                <c:pt idx="3">
                  <c:v>0.24000000000000021</c:v>
                </c:pt>
                <c:pt idx="4">
                  <c:v>7.0000000000000021E-2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52"/>
          <c:w val="0.54214796724930669"/>
          <c:h val="0.7554949932533233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О</a:t>
                    </a:r>
                    <a:r>
                      <a:rPr lang="ru-RU" dirty="0"/>
                      <a:t>бразование
</a:t>
                    </a:r>
                    <a:r>
                      <a:rPr lang="ru-RU" dirty="0" smtClean="0"/>
                      <a:t>63,6%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0.11736208718908912"/>
                  <c:y val="4.315584830622824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6.0176035486373083E-2"/>
                  <c:y val="-2.584954903771041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оциальная политика</a:t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4,1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4.2069739447910523E-2"/>
                  <c:y val="-7.8331972161068103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ультура</a:t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3,3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6.8294781721500872E-2"/>
                  <c:y val="3.8331794616859614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бщегосударственные вопросы</a:t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14,9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74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dirty="0"/>
                      <a:t>ациональная </a:t>
                    </a:r>
                    <a:r>
                      <a:rPr lang="ru-RU" sz="1400" dirty="0" smtClean="0"/>
                      <a:t>оборона</a:t>
                    </a:r>
                    <a:r>
                      <a:rPr lang="ru-RU" sz="1400" dirty="0"/>
                      <a:t>
</a:t>
                    </a:r>
                    <a:r>
                      <a:rPr lang="ru-RU" sz="1400" dirty="0" smtClean="0"/>
                      <a:t>0,3%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9.1773696908294553E-2"/>
                  <c:y val="-2.352620552517581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ациональная экономика</a:t>
                    </a:r>
                    <a:r>
                      <a:rPr lang="ru-RU" sz="1400" b="0" dirty="0" smtClean="0"/>
                      <a:t>
5,3%</a:t>
                    </a:r>
                    <a:endParaRPr lang="ru-RU" sz="1400" b="0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31904418877005525"/>
                  <c:y val="7.3281372061643358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</a:t>
                    </a:r>
                    <a:r>
                      <a:rPr lang="ru-RU" sz="1400" dirty="0"/>
                      <a:t>ежбюджетные трансферты
</a:t>
                    </a:r>
                    <a:r>
                      <a:rPr lang="ru-RU" sz="1400" dirty="0" smtClean="0"/>
                      <a:t>1,4%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42378089488527987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Ф</a:t>
                    </a:r>
                    <a:r>
                      <a:rPr lang="ru-RU" dirty="0"/>
                      <a:t>К и спорт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0.66200000000000114</c:v>
                </c:pt>
                <c:pt idx="1">
                  <c:v>4.0000000000000085E-5</c:v>
                </c:pt>
                <c:pt idx="2">
                  <c:v>1.7000000000000001E-2</c:v>
                </c:pt>
                <c:pt idx="3">
                  <c:v>3.9000000000000014E-2</c:v>
                </c:pt>
                <c:pt idx="4">
                  <c:v>4.1000000000000002E-2</c:v>
                </c:pt>
                <c:pt idx="5">
                  <c:v>0.16700000000000001</c:v>
                </c:pt>
                <c:pt idx="6">
                  <c:v>3.000000000000004E-3</c:v>
                </c:pt>
                <c:pt idx="7">
                  <c:v>5.6000000000000001E-2</c:v>
                </c:pt>
                <c:pt idx="8">
                  <c:v>1.4E-2</c:v>
                </c:pt>
                <c:pt idx="9">
                  <c:v>2.0000000000000035E-3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52"/>
          <c:w val="0.54214796724930669"/>
          <c:h val="0.7554949932533233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0.10302970923720017"/>
                  <c:y val="-5.8129749307576761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Образование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62,9%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0.17842181653618525"/>
                  <c:y val="1.2903025353312999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4,7%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7.1320821641632073E-2"/>
                  <c:y val="-7.3200411902563822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Социальная политика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4,3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1674594769796219E-2"/>
                  <c:y val="-0.11440913287408565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Культура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8.0166933541533161E-3"/>
                  <c:y val="2.480292592855621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Общегосударственные вопросы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15,4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74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Национальная 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оборона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5.6176225067754888E-2"/>
                  <c:y val="-1.7179000071017685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
6,7%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14752909717472804"/>
                  <c:y val="9.582948654214915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1,5%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23608513427152344"/>
                  <c:y val="0.10327462538172021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Ф</a:t>
                    </a:r>
                    <a:r>
                      <a:rPr lang="ru-RU" dirty="0"/>
                      <a:t>К и спорт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0.625000000000001</c:v>
                </c:pt>
                <c:pt idx="1">
                  <c:v>4.000000000000007E-3</c:v>
                </c:pt>
                <c:pt idx="2">
                  <c:v>1.4E-2</c:v>
                </c:pt>
                <c:pt idx="3">
                  <c:v>5.7000000000000023E-2</c:v>
                </c:pt>
                <c:pt idx="4">
                  <c:v>4.7000000000000014E-2</c:v>
                </c:pt>
                <c:pt idx="5">
                  <c:v>0.17600000000000021</c:v>
                </c:pt>
                <c:pt idx="6">
                  <c:v>3.000000000000004E-3</c:v>
                </c:pt>
                <c:pt idx="7">
                  <c:v>5.900000000000008E-2</c:v>
                </c:pt>
                <c:pt idx="8">
                  <c:v>1.6000000000000021E-2</c:v>
                </c:pt>
                <c:pt idx="9">
                  <c:v>2.0000000000000035E-3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52"/>
          <c:w val="0.54214796724930669"/>
          <c:h val="0.7554949932533233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7844948692097491E-2"/>
                  <c:y val="-2.852571936451504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Образование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64,4%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0.15555203108273558"/>
                  <c:y val="7.3339999259341676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4,2%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6.616148154792191E-2"/>
                  <c:y val="-5.7416909310418443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Социальная политика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4,2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1486542270023002E-2"/>
                  <c:y val="-9.4115652297422275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Культура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2.5458562708119092E-2"/>
                  <c:y val="4.2841417512960729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Общегосударственные вопросы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16,2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74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Национальная 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оборона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7.8587192284969382E-2"/>
                  <c:y val="-3.293263711439475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
7,9%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31739593835368246"/>
                  <c:y val="-1.7879494870940266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1,6%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42378089488527987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ФК и спорт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0.61700000000000088</c:v>
                </c:pt>
                <c:pt idx="1">
                  <c:v>4.000000000000007E-3</c:v>
                </c:pt>
                <c:pt idx="2">
                  <c:v>1.4E-2</c:v>
                </c:pt>
                <c:pt idx="3">
                  <c:v>6.3E-2</c:v>
                </c:pt>
                <c:pt idx="4">
                  <c:v>4.7000000000000014E-2</c:v>
                </c:pt>
                <c:pt idx="5">
                  <c:v>0.17700000000000021</c:v>
                </c:pt>
                <c:pt idx="6">
                  <c:v>3.000000000000004E-3</c:v>
                </c:pt>
                <c:pt idx="7">
                  <c:v>6.0000000000000032E-2</c:v>
                </c:pt>
                <c:pt idx="8">
                  <c:v>1.6000000000000021E-2</c:v>
                </c:pt>
                <c:pt idx="9">
                  <c:v>2.0000000000000035E-3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4.2207963955950008E-2"/>
          <c:y val="4.9745185007933589E-2"/>
          <c:w val="0.92261873274742545"/>
          <c:h val="0.9005096299841328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0.27600000000000002</c:v>
                </c:pt>
                <c:pt idx="1">
                  <c:v>0.72400000000000064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3.5927078061285381E-2"/>
          <c:y val="4.409232307521415E-2"/>
          <c:w val="0.9281458438774296"/>
          <c:h val="0.9118153538495752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0.28600000000000031</c:v>
                </c:pt>
                <c:pt idx="1">
                  <c:v>0.71400000000000063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0.29500000000000032</c:v>
                </c:pt>
                <c:pt idx="1">
                  <c:v>0.70500000000000063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Лист1!$A$2:$A$13</c:f>
              <c:strCache>
                <c:ptCount val="12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  <c:pt idx="11">
                  <c:v>мп12</c:v>
                </c:pt>
              </c:strCache>
            </c:strRef>
          </c:cat>
          <c:val>
            <c:numRef>
              <c:f>Лист1!$B$2:$B$13</c:f>
              <c:numCache>
                <c:formatCode>0%</c:formatCode>
                <c:ptCount val="12"/>
                <c:pt idx="0">
                  <c:v>0.81799999999999995</c:v>
                </c:pt>
                <c:pt idx="1">
                  <c:v>7.3999999999999996E-2</c:v>
                </c:pt>
                <c:pt idx="2">
                  <c:v>5.6000000000000001E-2</c:v>
                </c:pt>
                <c:pt idx="3">
                  <c:v>2.1999999999999999E-2</c:v>
                </c:pt>
                <c:pt idx="4">
                  <c:v>1.7000000000000001E-2</c:v>
                </c:pt>
                <c:pt idx="5">
                  <c:v>4.0000000000000114E-3</c:v>
                </c:pt>
                <c:pt idx="6">
                  <c:v>3.0000000000000087E-3</c:v>
                </c:pt>
                <c:pt idx="7">
                  <c:v>1.0000000000000041E-3</c:v>
                </c:pt>
                <c:pt idx="8">
                  <c:v>8.0000000000000264E-4</c:v>
                </c:pt>
                <c:pt idx="9">
                  <c:v>6.0000000000000244E-4</c:v>
                </c:pt>
                <c:pt idx="10">
                  <c:v>1.0000000000000049E-4</c:v>
                </c:pt>
                <c:pt idx="11">
                  <c:v>4.00000000000002E-5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0.80400000000000005</c:v>
                </c:pt>
                <c:pt idx="1">
                  <c:v>8.9000000000000065E-2</c:v>
                </c:pt>
                <c:pt idx="2">
                  <c:v>6.4000000000000112E-2</c:v>
                </c:pt>
                <c:pt idx="3">
                  <c:v>2.4E-2</c:v>
                </c:pt>
                <c:pt idx="4">
                  <c:v>6.0000000000000114E-3</c:v>
                </c:pt>
                <c:pt idx="5">
                  <c:v>5.0000000000000114E-3</c:v>
                </c:pt>
                <c:pt idx="6">
                  <c:v>3.0000000000000087E-3</c:v>
                </c:pt>
                <c:pt idx="7">
                  <c:v>9.0000000000000247E-4</c:v>
                </c:pt>
                <c:pt idx="8">
                  <c:v>6.0000000000000244E-4</c:v>
                </c:pt>
                <c:pt idx="9">
                  <c:v>1.0000000000000049E-4</c:v>
                </c:pt>
                <c:pt idx="10">
                  <c:v>4.00000000000002E-5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мп10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0.79900000000000004</c:v>
                </c:pt>
                <c:pt idx="1">
                  <c:v>9.2000000000000026E-2</c:v>
                </c:pt>
                <c:pt idx="2">
                  <c:v>6.5000000000000002E-2</c:v>
                </c:pt>
                <c:pt idx="3">
                  <c:v>2.5000000000000001E-2</c:v>
                </c:pt>
                <c:pt idx="4">
                  <c:v>6.0000000000000114E-3</c:v>
                </c:pt>
                <c:pt idx="5">
                  <c:v>5.0000000000000114E-3</c:v>
                </c:pt>
                <c:pt idx="6">
                  <c:v>3.0000000000000087E-3</c:v>
                </c:pt>
                <c:pt idx="7">
                  <c:v>9.0000000000000247E-4</c:v>
                </c:pt>
                <c:pt idx="8">
                  <c:v>6.0000000000000244E-4</c:v>
                </c:pt>
                <c:pt idx="9">
                  <c:v>1.0000000000000049E-4</c:v>
                </c:pt>
                <c:pt idx="10">
                  <c:v>4.00000000000002E-5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0.00791</cdr:x>
      <cdr:y>0.69048</cdr:y>
    </cdr:from>
    <cdr:to>
      <cdr:x>0.32413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2008" y="4176464"/>
          <a:ext cx="2880291" cy="18722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Муниципальная</a:t>
          </a:r>
          <a:r>
            <a:rPr lang="ru-RU" sz="1050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aseline="0" dirty="0" smtClean="0">
              <a:solidFill>
                <a:schemeClr val="tx1"/>
              </a:solidFill>
            </a:rPr>
          </a:br>
          <a:r>
            <a:rPr lang="ru-RU" sz="1050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84,2</a:t>
          </a:r>
          <a:r>
            <a:rPr lang="ru-RU" sz="1200" b="1" baseline="0" dirty="0" smtClean="0">
              <a:solidFill>
                <a:srgbClr val="FFC819"/>
              </a:solidFill>
            </a:rPr>
            <a:t>%</a:t>
          </a:r>
        </a:p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Муниципальная</a:t>
          </a:r>
          <a:r>
            <a:rPr lang="ru-RU" sz="1050" baseline="0" dirty="0" smtClean="0">
              <a:solidFill>
                <a:schemeClr val="tx1"/>
              </a:solidFill>
            </a:rPr>
            <a:t> программа по</a:t>
          </a:r>
          <a:r>
            <a:rPr lang="ru-RU" sz="1050" dirty="0" smtClean="0">
              <a:solidFill>
                <a:schemeClr val="tx1"/>
              </a:solidFill>
            </a:rPr>
            <a:t> совершенствованию профилактики правонарушений и усилению </a:t>
          </a:r>
        </a:p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борьбы с преступностью в районе</a:t>
          </a:r>
          <a:r>
            <a:rPr lang="ru-RU" sz="1050" b="1" baseline="0" dirty="0" smtClean="0">
              <a:solidFill>
                <a:schemeClr val="tx1"/>
              </a:solidFill>
            </a:rPr>
            <a:t/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rgbClr val="FFC819"/>
              </a:solidFill>
            </a:rPr>
            <a:t>0,05</a:t>
          </a:r>
          <a:r>
            <a:rPr lang="ru-RU" sz="1050" b="1" baseline="0" dirty="0" smtClean="0">
              <a:solidFill>
                <a:srgbClr val="FFC819"/>
              </a:solidFill>
            </a:rPr>
            <a:t>%</a:t>
          </a:r>
          <a:endParaRPr lang="ru-RU" sz="1050" baseline="0" dirty="0" smtClean="0">
            <a:solidFill>
              <a:srgbClr val="FFC819"/>
            </a:solidFill>
          </a:endParaRPr>
        </a:p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Муниципальная программа Свердловского</a:t>
          </a:r>
          <a:r>
            <a:rPr lang="ru-RU" sz="1050" baseline="0" dirty="0" smtClean="0">
              <a:solidFill>
                <a:schemeClr val="tx1"/>
              </a:solidFill>
            </a:rPr>
            <a:t> района «Охрана окружающей среды </a:t>
          </a:r>
        </a:p>
        <a:p xmlns:a="http://schemas.openxmlformats.org/drawingml/2006/main">
          <a:pPr algn="l" rtl="0"/>
          <a:r>
            <a:rPr lang="ru-RU" sz="1050" baseline="0" dirty="0" smtClean="0">
              <a:solidFill>
                <a:schemeClr val="tx1"/>
              </a:solidFill>
            </a:rPr>
            <a:t>и экологическая безопасность Свердловского района»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rgbClr val="FFC819"/>
              </a:solidFill>
            </a:rPr>
            <a:t>0,009</a:t>
          </a:r>
          <a:r>
            <a:rPr lang="ru-RU" sz="1050" b="1" baseline="0" dirty="0" smtClean="0">
              <a:solidFill>
                <a:srgbClr val="FFC819"/>
              </a:solidFill>
            </a:rPr>
            <a:t>%</a:t>
          </a:r>
        </a:p>
        <a:p xmlns:a="http://schemas.openxmlformats.org/drawingml/2006/main">
          <a:pPr algn="l" rtl="0"/>
          <a:r>
            <a:rPr lang="ru-RU" sz="1050" dirty="0" smtClean="0">
              <a:solidFill>
                <a:schemeClr val="tx1"/>
              </a:solidFill>
            </a:rPr>
            <a:t>Муниципальная программа Свердловского</a:t>
          </a:r>
          <a:r>
            <a:rPr lang="ru-RU" sz="1050" baseline="0" dirty="0" smtClean="0">
              <a:solidFill>
                <a:schemeClr val="tx1"/>
              </a:solidFill>
            </a:rPr>
            <a:t> района «Комплексное развитие сельских территорий Свердловского района Орловской области»</a:t>
          </a:r>
          <a:endParaRPr lang="ru-RU" sz="1050" dirty="0" smtClean="0">
            <a:solidFill>
              <a:schemeClr val="tx1"/>
            </a:solidFill>
          </a:endParaRPr>
        </a:p>
        <a:p xmlns:a="http://schemas.openxmlformats.org/drawingml/2006/main">
          <a:pPr algn="l" rtl="0"/>
          <a:r>
            <a:rPr lang="ru-RU" sz="1050" b="1" dirty="0" smtClean="0">
              <a:solidFill>
                <a:srgbClr val="FFC819"/>
              </a:solidFill>
            </a:rPr>
            <a:t>0,005</a:t>
          </a:r>
          <a:r>
            <a:rPr lang="ru-RU" sz="1050" b="1" baseline="0" dirty="0" smtClean="0">
              <a:solidFill>
                <a:srgbClr val="FFC819"/>
              </a:solidFill>
            </a:rPr>
            <a:t>%</a:t>
          </a:r>
        </a:p>
        <a:p xmlns:a="http://schemas.openxmlformats.org/drawingml/2006/main">
          <a:pPr algn="l" rtl="0"/>
          <a:endParaRPr lang="ru-RU" sz="1050" dirty="0" smtClean="0">
            <a:solidFill>
              <a:schemeClr val="tx1"/>
            </a:solidFill>
          </a:endParaRPr>
        </a:p>
        <a:p xmlns:a="http://schemas.openxmlformats.org/drawingml/2006/main">
          <a:pPr algn="l" rtl="0"/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/>
          <a:endParaRPr lang="ru-RU" sz="1200" b="1" dirty="0" smtClean="0">
            <a:solidFill>
              <a:schemeClr val="tx1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0.5</cdr:y>
    </cdr:from>
    <cdr:to>
      <cdr:x>0.50909</cdr:x>
      <cdr:y>0.62852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2008" y="3024336"/>
          <a:ext cx="4565000" cy="7773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dirty="0" smtClean="0">
              <a:solidFill>
                <a:schemeClr val="tx1"/>
              </a:solidFill>
            </a:rPr>
            <a:t>«</a:t>
          </a:r>
          <a:r>
            <a:rPr lang="ru-RU" sz="1050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dirty="0" smtClean="0">
              <a:solidFill>
                <a:schemeClr val="tx1"/>
              </a:solidFill>
            </a:rPr>
            <a:t>реконструкция </a:t>
          </a:r>
          <a:r>
            <a:rPr lang="ru-RU" sz="1050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dirty="0" smtClean="0">
              <a:solidFill>
                <a:schemeClr val="tx1"/>
              </a:solidFill>
            </a:rPr>
            <a:t>Свердловском </a:t>
          </a:r>
          <a:r>
            <a:rPr lang="ru-RU" sz="1050" dirty="0">
              <a:solidFill>
                <a:schemeClr val="tx1"/>
              </a:solidFill>
            </a:rPr>
            <a:t>районе</a:t>
          </a:r>
          <a:r>
            <a:rPr lang="ru-RU" sz="1050" dirty="0" smtClean="0">
              <a:solidFill>
                <a:schemeClr val="tx1"/>
              </a:solidFill>
            </a:rPr>
            <a:t>»</a:t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8,4%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0.36905</cdr:y>
    </cdr:from>
    <cdr:to>
      <cdr:x>0.49806</cdr:x>
      <cdr:y>0.51905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72008" y="2232248"/>
          <a:ext cx="4464534" cy="907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dirty="0" smtClean="0">
              <a:solidFill>
                <a:schemeClr val="tx1"/>
              </a:solidFill>
            </a:rPr>
            <a:t/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dirty="0">
              <a:solidFill>
                <a:schemeClr val="tx1"/>
              </a:solidFill>
            </a:rPr>
            <a:t>пунктов района и </a:t>
          </a:r>
          <a:r>
            <a:rPr lang="ru-RU" sz="1050" dirty="0" smtClean="0">
              <a:solidFill>
                <a:schemeClr val="tx1"/>
              </a:solidFill>
            </a:rPr>
            <a:t/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автомобильных </a:t>
          </a:r>
          <a:r>
            <a:rPr lang="ru-RU" sz="1050" dirty="0">
              <a:solidFill>
                <a:schemeClr val="tx1"/>
              </a:solidFill>
            </a:rPr>
            <a:t>дорог общего пользования </a:t>
          </a:r>
          <a:r>
            <a:rPr lang="ru-RU" sz="1050" dirty="0" smtClean="0">
              <a:solidFill>
                <a:schemeClr val="tx1"/>
              </a:solidFill>
            </a:rPr>
            <a:t>местного значения </a:t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Свердловского </a:t>
          </a:r>
          <a:r>
            <a:rPr lang="ru-RU" sz="1050" dirty="0">
              <a:solidFill>
                <a:schemeClr val="tx1"/>
              </a:solidFill>
            </a:rPr>
            <a:t>района</a:t>
          </a:r>
          <a:r>
            <a:rPr lang="ru-RU" sz="1050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4,6%</a:t>
          </a:r>
          <a:endParaRPr lang="ru-RU" sz="1100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0.07143</cdr:y>
    </cdr:from>
    <cdr:to>
      <cdr:x>0.38738</cdr:x>
      <cdr:y>0.15893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72008" y="432048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00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00" dirty="0" smtClean="0">
              <a:solidFill>
                <a:schemeClr val="tx1"/>
              </a:solidFill>
            </a:rPr>
            <a:t/>
          </a:r>
          <a:br>
            <a:rPr lang="ru-RU" sz="1000" dirty="0" smtClean="0">
              <a:solidFill>
                <a:schemeClr val="tx1"/>
              </a:solidFill>
            </a:rPr>
          </a:br>
          <a:r>
            <a:rPr lang="ru-RU" sz="1000" dirty="0" smtClean="0">
              <a:solidFill>
                <a:schemeClr val="tx1"/>
              </a:solidFill>
            </a:rPr>
            <a:t>Орловской </a:t>
          </a:r>
          <a:r>
            <a:rPr lang="ru-RU" sz="1000" dirty="0">
              <a:solidFill>
                <a:schemeClr val="tx1"/>
              </a:solidFill>
            </a:rPr>
            <a:t>области</a:t>
          </a:r>
          <a:r>
            <a:rPr lang="ru-RU" sz="1000" dirty="0" smtClean="0">
              <a:solidFill>
                <a:schemeClr val="tx1"/>
              </a:solidFill>
            </a:rPr>
            <a:t>»</a:t>
          </a:r>
          <a:r>
            <a:rPr lang="ru-RU" sz="1000" b="1" dirty="0" smtClean="0">
              <a:solidFill>
                <a:schemeClr val="tx1"/>
              </a:solidFill>
            </a:rPr>
            <a:t/>
          </a:r>
          <a:br>
            <a:rPr lang="ru-RU" sz="1000" b="1" dirty="0" smtClean="0">
              <a:solidFill>
                <a:schemeClr val="tx1"/>
              </a:solidFill>
            </a:rPr>
          </a:br>
          <a:r>
            <a:rPr lang="ru-RU" b="1" dirty="0" smtClean="0">
              <a:solidFill>
                <a:srgbClr val="FFC819"/>
              </a:solidFill>
            </a:rPr>
            <a:t>0,011%</a:t>
          </a:r>
          <a:endParaRPr lang="ru-RU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0.60714</cdr:y>
    </cdr:from>
    <cdr:to>
      <cdr:x>0.66408</cdr:x>
      <cdr:y>0.70714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72008" y="3672408"/>
          <a:ext cx="5976727" cy="6048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dirty="0" smtClean="0">
              <a:solidFill>
                <a:schemeClr val="tx1"/>
              </a:solidFill>
            </a:rPr>
            <a:t/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района 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0,16%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0.28571</cdr:y>
    </cdr:from>
    <cdr:to>
      <cdr:x>0.38738</cdr:x>
      <cdr:y>0.41071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72008" y="1728192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dirty="0" smtClean="0">
              <a:solidFill>
                <a:schemeClr val="tx1"/>
              </a:solidFill>
            </a:rPr>
            <a:t/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муниципальными </a:t>
          </a:r>
          <a:r>
            <a:rPr lang="ru-RU" sz="1050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2,13%</a:t>
          </a:r>
          <a:endParaRPr lang="ru-RU" sz="1200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</cdr:y>
    </cdr:from>
    <cdr:to>
      <cdr:x>0.38738</cdr:x>
      <cdr:y>0.125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72008" y="-72008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00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00" dirty="0" smtClean="0">
              <a:solidFill>
                <a:schemeClr val="tx1"/>
              </a:solidFill>
            </a:rPr>
            <a:t/>
          </a:r>
          <a:br>
            <a:rPr lang="ru-RU" sz="1000" dirty="0" smtClean="0">
              <a:solidFill>
                <a:schemeClr val="tx1"/>
              </a:solidFill>
            </a:rPr>
          </a:br>
          <a:r>
            <a:rPr lang="ru-RU" sz="1000" dirty="0" smtClean="0">
              <a:solidFill>
                <a:schemeClr val="tx1"/>
              </a:solidFill>
            </a:rPr>
            <a:t>Орловской </a:t>
          </a:r>
          <a:r>
            <a:rPr lang="ru-RU" sz="1000" dirty="0">
              <a:solidFill>
                <a:schemeClr val="tx1"/>
              </a:solidFill>
            </a:rPr>
            <a:t>области </a:t>
          </a:r>
          <a:r>
            <a:rPr lang="ru-RU" sz="1000" dirty="0" smtClean="0">
              <a:solidFill>
                <a:schemeClr val="tx1"/>
              </a:solidFill>
            </a:rPr>
            <a:t>»</a:t>
          </a:r>
          <a:endParaRPr lang="ru-RU" sz="1000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b="1" dirty="0" smtClean="0">
              <a:solidFill>
                <a:srgbClr val="FFC819"/>
              </a:solidFill>
            </a:rPr>
            <a:t>0,008%</a:t>
          </a:r>
          <a:endParaRPr lang="ru-RU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52" y="2016224"/>
          <a:ext cx="792089" cy="49325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0.14286</cdr:y>
    </cdr:from>
    <cdr:to>
      <cdr:x>0.38738</cdr:x>
      <cdr:y>0.26786</cdr:y>
    </cdr:to>
    <cdr:sp macro="" textlink="">
      <cdr:nvSpPr>
        <cdr:cNvPr id="22" name="TextBox 1"/>
        <cdr:cNvSpPr txBox="1"/>
      </cdr:nvSpPr>
      <cdr:spPr>
        <a:xfrm xmlns:a="http://schemas.openxmlformats.org/drawingml/2006/main">
          <a:off x="72008" y="864096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00" dirty="0">
              <a:solidFill>
                <a:schemeClr val="tx1"/>
              </a:solidFill>
            </a:rPr>
            <a:t>Муниципальная программа </a:t>
          </a:r>
          <a:r>
            <a:rPr lang="ru-RU" sz="1000" dirty="0" smtClean="0">
              <a:solidFill>
                <a:schemeClr val="tx1"/>
              </a:solidFill>
            </a:rPr>
            <a:t>«Отходы в Свердловском районе Орловской области»</a:t>
          </a:r>
          <a:endParaRPr lang="ru-RU" sz="1000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dirty="0" smtClean="0">
              <a:solidFill>
                <a:srgbClr val="FFC819"/>
              </a:solidFill>
            </a:rPr>
            <a:t>0,365%</a:t>
          </a:r>
          <a:endParaRPr lang="ru-RU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0.20238</cdr:y>
    </cdr:from>
    <cdr:to>
      <cdr:x>0.38738</cdr:x>
      <cdr:y>0.32738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72008" y="1224136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dirty="0">
              <a:solidFill>
                <a:schemeClr val="tx1"/>
              </a:solidFill>
            </a:rPr>
            <a:t>Муниципальная программа </a:t>
          </a:r>
          <a:r>
            <a:rPr lang="ru-RU" sz="1050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dirty="0" smtClean="0">
              <a:solidFill>
                <a:schemeClr val="tx1"/>
              </a:solidFill>
            </a:rPr>
          </a:br>
          <a:r>
            <a:rPr lang="ru-RU" sz="1050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819"/>
              </a:solidFill>
            </a:rPr>
            <a:t>0,008%</a:t>
          </a:r>
          <a:endParaRPr lang="ru-RU" sz="1200" b="1" dirty="0">
            <a:solidFill>
              <a:srgbClr val="FFC819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79,6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0.46429</cdr:y>
    </cdr:from>
    <cdr:to>
      <cdr:x>0.51298</cdr:x>
      <cdr:y>0.59281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2808312"/>
          <a:ext cx="4565000" cy="7773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9,4%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0.57312</cdr:y>
    </cdr:from>
    <cdr:to>
      <cdr:x>0.50195</cdr:x>
      <cdr:y>0.72312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3466612"/>
          <a:ext cx="4464534" cy="907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8,6%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0.29268</cdr:y>
    </cdr:from>
    <cdr:to>
      <cdr:x>0.48614</cdr:x>
      <cdr:y>0.41768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528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0,06%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0.11905</cdr:y>
    </cdr:from>
    <cdr:to>
      <cdr:x>0.39127</cdr:x>
      <cdr:y>0.20655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720080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0,012%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0.71429</cdr:y>
    </cdr:from>
    <cdr:to>
      <cdr:x>0.66797</cdr:x>
      <cdr:y>0.97619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480" y="4320506"/>
          <a:ext cx="5976727" cy="15841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0,17%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 программа по совершенствованию профилактики 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Правонарушений и усилению борьбы с преступностью в районе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0,07%</a:t>
          </a:r>
          <a:endParaRPr lang="ru-RU" sz="1200" dirty="0" smtClean="0">
            <a:solidFill>
              <a:srgbClr val="FFC819"/>
            </a:solidFill>
          </a:endParaRPr>
        </a:p>
        <a:p xmlns:a="http://schemas.openxmlformats.org/drawingml/2006/main">
          <a:pPr algn="l"/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0.70732</cdr:y>
    </cdr:from>
    <cdr:to>
      <cdr:x>0.66797</cdr:x>
      <cdr:y>0.80732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4176464"/>
          <a:ext cx="5976727" cy="590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0.37805</cdr:y>
    </cdr:from>
    <cdr:to>
      <cdr:x>0.39127</cdr:x>
      <cdr:y>0.50305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2232248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2,15%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0.03571</cdr:y>
    </cdr:from>
    <cdr:to>
      <cdr:x>0.39127</cdr:x>
      <cdr:y>0.16071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216024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0,008%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97" y="2065380"/>
          <a:ext cx="792076" cy="50530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0.20238</cdr:y>
    </cdr:from>
    <cdr:to>
      <cdr:x>0.39127</cdr:x>
      <cdr:y>0.32738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224136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0,008%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78,8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0.43573</cdr:y>
    </cdr:from>
    <cdr:to>
      <cdr:x>0.50909</cdr:x>
      <cdr:y>0.56425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2015" y="2592288"/>
          <a:ext cx="4565000" cy="7646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9,1%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0.56887</cdr:y>
    </cdr:from>
    <cdr:to>
      <cdr:x>0.49806</cdr:x>
      <cdr:y>0.71887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72008" y="3384376"/>
          <a:ext cx="4464534" cy="8923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9,8%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0.35101</cdr:y>
    </cdr:from>
    <cdr:to>
      <cdr:x>0.48225</cdr:x>
      <cdr:y>0.47601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72008" y="2088232"/>
          <a:ext cx="4320528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«Комплексное развитие сельских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</a:t>
          </a:r>
          <a:r>
            <a:rPr lang="ru-RU" sz="1050" b="1" dirty="0">
              <a:solidFill>
                <a:schemeClr val="tx1"/>
              </a:solidFill>
            </a:rPr>
            <a:t>Свердловского района Орловской </a:t>
          </a:r>
          <a:r>
            <a:rPr lang="ru-RU" sz="1050" b="1" dirty="0" smtClean="0">
              <a:solidFill>
                <a:schemeClr val="tx1"/>
              </a:solidFill>
            </a:rPr>
            <a:t>области»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0,005%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0.09683</cdr:y>
    </cdr:from>
    <cdr:to>
      <cdr:x>0.38738</cdr:x>
      <cdr:y>0.18433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72008" y="576064"/>
          <a:ext cx="3456404" cy="5205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0,012%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</cdr:x>
      <cdr:y>0.81094</cdr:y>
    </cdr:from>
    <cdr:to>
      <cdr:x>0.65617</cdr:x>
      <cdr:y>0.91094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-35496" y="4824536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0.46643</cdr:x>
      <cdr:y>0.5875</cdr:y>
    </cdr:from>
    <cdr:to>
      <cdr:x>0.59682</cdr:x>
      <cdr:y>0.61729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248472" y="3495202"/>
          <a:ext cx="1187665" cy="17720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0.44271</cdr:x>
      <cdr:y>0.39942</cdr:y>
    </cdr:from>
    <cdr:to>
      <cdr:x>0.52567</cdr:x>
      <cdr:y>0.4375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4032448" y="2376264"/>
          <a:ext cx="755620" cy="226547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0.40318</cdr:x>
      <cdr:y>0.49625</cdr:y>
    </cdr:from>
    <cdr:to>
      <cdr:x>0.55729</cdr:x>
      <cdr:y>0.5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3672408" y="2952328"/>
          <a:ext cx="1403672" cy="22313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0.71412</cdr:y>
    </cdr:from>
    <cdr:to>
      <cdr:x>0.66408</cdr:x>
      <cdr:y>0.89567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72048" y="4248500"/>
          <a:ext cx="5976727" cy="10800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0,16%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 программа по совершенствованию профилактики </a:t>
          </a:r>
        </a:p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Правонарушений и усилению борьбы с преступностью в районе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0,05%</a:t>
          </a:r>
          <a:endParaRPr lang="ru-RU" sz="1200" dirty="0" smtClean="0">
            <a:solidFill>
              <a:srgbClr val="FFC819"/>
            </a:solidFill>
          </a:endParaRPr>
        </a:p>
        <a:p xmlns:a="http://schemas.openxmlformats.org/drawingml/2006/main">
          <a:pPr algn="l"/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0.26628</cdr:y>
    </cdr:from>
    <cdr:to>
      <cdr:x>0.38738</cdr:x>
      <cdr:y>0.39128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72008" y="1584176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0.0121</cdr:y>
    </cdr:from>
    <cdr:to>
      <cdr:x>0.38738</cdr:x>
      <cdr:y>0.1371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72008" y="72008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0,008%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0.18155</cdr:y>
    </cdr:from>
    <cdr:to>
      <cdr:x>0.38738</cdr:x>
      <cdr:y>0.3128</cdr:y>
    </cdr:to>
    <cdr:sp macro="" textlink="">
      <cdr:nvSpPr>
        <cdr:cNvPr id="17" name="TextBox 1"/>
        <cdr:cNvSpPr txBox="1"/>
      </cdr:nvSpPr>
      <cdr:spPr>
        <a:xfrm xmlns:a="http://schemas.openxmlformats.org/drawingml/2006/main">
          <a:off x="72008" y="1080120"/>
          <a:ext cx="3456404" cy="780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0,008%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70CAD0-7962-4031-B5A9-08A012B8E679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7DF40-B47D-4CD5-9A2B-97CB527F3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07DF40-B47D-4CD5-9A2B-97CB527F39C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D2CC5E8-BF4F-40FB-A7C5-A7E9844BB1A7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консолидированного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Свердловского района Орловской области</a:t>
            </a:r>
          </a:p>
          <a:p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</a:t>
            </a:r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тыс. рублей</a:t>
            </a:r>
            <a:endParaRPr lang="ru-RU" sz="28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822139"/>
            <a:ext cx="8117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районного бюджета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      тыс</a:t>
            </a:r>
            <a:r>
              <a:rPr lang="ru-RU" sz="2000" b="1" dirty="0">
                <a:solidFill>
                  <a:srgbClr val="FFC819"/>
                </a:solidFill>
                <a:latin typeface="Century Gothic" pitchFamily="34" charset="0"/>
              </a:rPr>
              <a:t>. рублей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77749735"/>
              </p:ext>
            </p:extLst>
          </p:nvPr>
        </p:nvGraphicFramePr>
        <p:xfrm>
          <a:off x="789367" y="177281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2025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529433,6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581660,4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-52226,8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2026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545225,1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554449,9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-9224,8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2027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536244,9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545489,9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-9245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69736519"/>
              </p:ext>
            </p:extLst>
          </p:nvPr>
        </p:nvGraphicFramePr>
        <p:xfrm>
          <a:off x="827584" y="465313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2025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482385,5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532385,5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</a:t>
                      </a:r>
                      <a:r>
                        <a:rPr lang="ru-RU" baseline="0" dirty="0" smtClean="0"/>
                        <a:t> -50000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2026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499201,6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506201,6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-7000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2027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490345,5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497345,5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-7000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88173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2025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3861642245"/>
              </p:ext>
            </p:extLst>
          </p:nvPr>
        </p:nvGraphicFramePr>
        <p:xfrm>
          <a:off x="1187624" y="2060848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79781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2026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3123191759"/>
              </p:ext>
            </p:extLst>
          </p:nvPr>
        </p:nvGraphicFramePr>
        <p:xfrm>
          <a:off x="1043608" y="1988840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41099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2027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88979182"/>
              </p:ext>
            </p:extLst>
          </p:nvPr>
        </p:nvGraphicFramePr>
        <p:xfrm>
          <a:off x="1043608" y="1988840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410992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8234700"/>
              </p:ext>
            </p:extLst>
          </p:nvPr>
        </p:nvGraphicFramePr>
        <p:xfrm>
          <a:off x="251520" y="1340769"/>
          <a:ext cx="8712968" cy="52565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822418"/>
                <a:gridCol w="1890550"/>
              </a:tblGrid>
              <a:tr h="36973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Налоговые и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212915,2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из них: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 на доходы физических лиц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115 000,00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Акцизы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15668,8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Налоги на совокупный доход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14370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Государственная пошлина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2 700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использования имущества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276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Платежи за использование природными ресурсами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36,8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8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продажи материальных и нематериальных активов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26 825,1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Штрафы, санкции,</a:t>
                      </a:r>
                      <a:r>
                        <a:rPr lang="ru-RU" sz="1600" baseline="0" dirty="0" smtClean="0"/>
                        <a:t> возмещение ущерба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Прочие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500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Доходы,</a:t>
                      </a:r>
                      <a:r>
                        <a:rPr lang="ru-RU" sz="1600" baseline="0" dirty="0" smtClean="0"/>
                        <a:t> получаемые в виде арендной платы 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37138,5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21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в виде прибыли, находящиеся на доли в уставных капиталах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71600" y="0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2025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781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76253396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209 731,40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11 394,90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14 925,00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25 138,00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23 630,50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592" y="188640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2026год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8234700"/>
              </p:ext>
            </p:extLst>
          </p:nvPr>
        </p:nvGraphicFramePr>
        <p:xfrm>
          <a:off x="251520" y="1412776"/>
          <a:ext cx="8712968" cy="52565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822418"/>
                <a:gridCol w="1890550"/>
              </a:tblGrid>
              <a:tr h="36973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2026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Налоговые и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232754,8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из них: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 на доходы физических лиц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132000,00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Акцизы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16313,7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Налоги на совокупный доход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14515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Государственная пошлина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2 700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использования имущества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287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Платежи за использование природными ресурсами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36,8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8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продажи материальных и нематериальных активов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26698,8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Штрафы, санкции,</a:t>
                      </a:r>
                      <a:r>
                        <a:rPr lang="ru-RU" sz="1600" baseline="0" dirty="0" smtClean="0"/>
                        <a:t> возмещение ущерба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Прочие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500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Доходы,</a:t>
                      </a:r>
                      <a:r>
                        <a:rPr lang="ru-RU" sz="1600" baseline="0" dirty="0" smtClean="0"/>
                        <a:t> получаемые в виде арендной платы 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39303,5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21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в виде прибыли, находящиеся на доли в уставных капиталах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7848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6252369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213 071,60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133 000,00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11 956,00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14 935,00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25 888,00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24 649,60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5576" y="0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2027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8234700"/>
              </p:ext>
            </p:extLst>
          </p:nvPr>
        </p:nvGraphicFramePr>
        <p:xfrm>
          <a:off x="251520" y="1412776"/>
          <a:ext cx="8712968" cy="52565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822418"/>
                <a:gridCol w="1890550"/>
              </a:tblGrid>
              <a:tr h="36973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2027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Налоговые и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242171,3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из них: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 на доходы физических лиц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135 000,00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Акцизы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21752,2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Налоги на совокупный доход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14670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Государственная пошлина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2 700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использования имущества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298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Платежи за использование природными ресурсами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4,7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8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продажи материальных и нематериальных активов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26787,3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Штрафы, санкции,</a:t>
                      </a:r>
                      <a:r>
                        <a:rPr lang="ru-RU" sz="1600" baseline="0" dirty="0" smtClean="0"/>
                        <a:t> возмещение ущерба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Прочие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500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Доходы,</a:t>
                      </a:r>
                      <a:r>
                        <a:rPr lang="ru-RU" sz="1600" baseline="0" dirty="0" smtClean="0"/>
                        <a:t> получаемые в виде арендной платы 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40059,1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21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в виде прибыли, находящиеся на доли в уставных капиталах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1893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2025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3782599806"/>
              </p:ext>
            </p:extLst>
          </p:nvPr>
        </p:nvGraphicFramePr>
        <p:xfrm>
          <a:off x="827584" y="1340768"/>
          <a:ext cx="7769459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267667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2026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188048662"/>
              </p:ext>
            </p:extLst>
          </p:nvPr>
        </p:nvGraphicFramePr>
        <p:xfrm>
          <a:off x="683568" y="1484784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90939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520486073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90939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4349726"/>
              </p:ext>
            </p:extLst>
          </p:nvPr>
        </p:nvGraphicFramePr>
        <p:xfrm>
          <a:off x="755576" y="1700808"/>
          <a:ext cx="7632848" cy="46852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532385,5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79109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1 701,2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28048,9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37260,8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338466,1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17808,6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21720,2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419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7851,7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2025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492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35240813"/>
              </p:ext>
            </p:extLst>
          </p:nvPr>
        </p:nvGraphicFramePr>
        <p:xfrm>
          <a:off x="827584" y="1628800"/>
          <a:ext cx="7632848" cy="46852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2026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506201,6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77 945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1 857,9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33693,8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24044,9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318192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20309,8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21887,5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419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7851,7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2026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9857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82707262"/>
              </p:ext>
            </p:extLst>
          </p:nvPr>
        </p:nvGraphicFramePr>
        <p:xfrm>
          <a:off x="755576" y="1628800"/>
          <a:ext cx="7632848" cy="46852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2027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497345,5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80728,5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1923,5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39132,3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6161,4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320518,9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19809,8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20800,4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419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7851,7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2027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985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2025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1345434402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64380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2026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21017961"/>
              </p:ext>
            </p:extLst>
          </p:nvPr>
        </p:nvGraphicFramePr>
        <p:xfrm>
          <a:off x="539552" y="1225600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99844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533118035"/>
              </p:ext>
            </p:extLst>
          </p:nvPr>
        </p:nvGraphicFramePr>
        <p:xfrm>
          <a:off x="755576" y="1457400"/>
          <a:ext cx="770485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998445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55" y="476672"/>
            <a:ext cx="8337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и непрограммных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расходов районного бюджета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1801678396"/>
              </p:ext>
            </p:extLst>
          </p:nvPr>
        </p:nvGraphicFramePr>
        <p:xfrm>
          <a:off x="457251" y="1556792"/>
          <a:ext cx="3610693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84097344"/>
              </p:ext>
            </p:extLst>
          </p:nvPr>
        </p:nvGraphicFramePr>
        <p:xfrm>
          <a:off x="5148064" y="1556792"/>
          <a:ext cx="34214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148185990"/>
              </p:ext>
            </p:extLst>
          </p:nvPr>
        </p:nvGraphicFramePr>
        <p:xfrm>
          <a:off x="2895230" y="4293096"/>
          <a:ext cx="35283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339752" y="1556792"/>
            <a:ext cx="2299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непрограммных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30,8%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44268" y="1412776"/>
            <a:ext cx="2299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непрограммных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28%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52120" y="4437112"/>
            <a:ext cx="2299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непрограммных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25%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6570" y="3789040"/>
            <a:ext cx="2123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69,2%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57130" y="3717032"/>
            <a:ext cx="2123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72%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75656" y="6165304"/>
            <a:ext cx="2123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75%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8255" y="1700808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2025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104" y="1700806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2026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54675" y="4350295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2027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924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4657" y="4647912"/>
            <a:ext cx="8784977" cy="1944216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4658" y="2421405"/>
            <a:ext cx="8784977" cy="1944216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1" y="332656"/>
            <a:ext cx="8784977" cy="194421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1" y="33265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2025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13-ти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99,5%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69" y="2426629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2026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11-и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99,75%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465313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2027 год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10-ти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99,8%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924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7641558"/>
              </p:ext>
            </p:extLst>
          </p:nvPr>
        </p:nvGraphicFramePr>
        <p:xfrm>
          <a:off x="251520" y="1268760"/>
          <a:ext cx="8749480" cy="50638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290138"/>
                <a:gridCol w="1459342"/>
              </a:tblGrid>
              <a:tr h="3661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368 534,40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7042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17 068,80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по совершенствованию профилактики правонарушений и усилению борьбы с преступностью в районе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200,0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42,40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7 851,70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310 473,40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609,80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30 812,40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«Отходы в</a:t>
                      </a:r>
                      <a:r>
                        <a:rPr lang="ru-RU" sz="900" dirty="0" smtClean="0"/>
                        <a:t> Свердловском районе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1 344,40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Повышение безопасности дорожного движения</a:t>
                      </a:r>
                      <a:r>
                        <a:rPr lang="ru-RU" sz="900" baseline="0" dirty="0" smtClean="0"/>
                        <a:t> на территории Свердловского района Орловской области на 2023-2025 годы»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«Охрана окружающей среды и экологическая безопасность Свердловского района»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32,40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«Комплексное развитие сельских территорий Свердловского района Орловской области»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19,10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2025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065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7544" y="0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2026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7641558"/>
              </p:ext>
            </p:extLst>
          </p:nvPr>
        </p:nvGraphicFramePr>
        <p:xfrm>
          <a:off x="179512" y="1268760"/>
          <a:ext cx="8677472" cy="42630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230140"/>
                <a:gridCol w="1447332"/>
              </a:tblGrid>
              <a:tr h="36301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364 422,10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4076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31 313,70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42,40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7 851,70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290 194,60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609,80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34 097,50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«Охрана окружающей среды и экологическая безопасность Свердловского района»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32,40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«Комплексное развитие сельских территорий Свердловского района Орловской области»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по совершенствованию профилактики правонарушений и усилению борьбы с преступностью в районе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200,0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70117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7641558"/>
              </p:ext>
            </p:extLst>
          </p:nvPr>
        </p:nvGraphicFramePr>
        <p:xfrm>
          <a:off x="251520" y="1484784"/>
          <a:ext cx="8569968" cy="41784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40567"/>
                <a:gridCol w="1429401"/>
              </a:tblGrid>
              <a:tr h="36556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373 069,30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62490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36 752,20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42,40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7 851,70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293 935,70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609,8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33 597,50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по совершенствованию профилактики правонарушений и усилению борьбы с преступностью в районе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«Комплексное развитие сельских территорий Свердловского района Орловской области»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7011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91680" y="-99392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2025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583577023"/>
              </p:ext>
            </p:extLst>
          </p:nvPr>
        </p:nvGraphicFramePr>
        <p:xfrm>
          <a:off x="35496" y="620688"/>
          <a:ext cx="9108504" cy="6237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 flipH="1">
            <a:off x="3275856" y="4437112"/>
            <a:ext cx="3312368" cy="10801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111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2026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3184329699"/>
              </p:ext>
            </p:extLst>
          </p:nvPr>
        </p:nvGraphicFramePr>
        <p:xfrm>
          <a:off x="-127000" y="663104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80666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799226759"/>
              </p:ext>
            </p:extLst>
          </p:nvPr>
        </p:nvGraphicFramePr>
        <p:xfrm>
          <a:off x="0" y="908720"/>
          <a:ext cx="910850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2027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2395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2680</TotalTime>
  <Words>1694</Words>
  <Application>Microsoft Office PowerPoint</Application>
  <PresentationFormat>Экран (4:3)</PresentationFormat>
  <Paragraphs>468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ADM003</cp:lastModifiedBy>
  <cp:revision>243</cp:revision>
  <dcterms:created xsi:type="dcterms:W3CDTF">2016-11-25T12:32:53Z</dcterms:created>
  <dcterms:modified xsi:type="dcterms:W3CDTF">2025-01-21T09:47:20Z</dcterms:modified>
</cp:coreProperties>
</file>