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drawings/drawing1.xml" ContentType="application/vnd.openxmlformats-officedocument.drawingml.chartshapes+xml"/>
  <Override PartName="/ppt/charts/chart14.xml" ContentType="application/vnd.openxmlformats-officedocument.drawingml.chart+xml"/>
  <Override PartName="/ppt/drawings/drawing2.xml" ContentType="application/vnd.openxmlformats-officedocument.drawingml.chartshapes+xml"/>
  <Override PartName="/ppt/charts/chart15.xml" ContentType="application/vnd.openxmlformats-officedocument.drawingml.chart+xml"/>
  <Override PartName="/ppt/drawings/drawing3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69" r:id="rId4"/>
    <p:sldId id="270" r:id="rId5"/>
    <p:sldId id="259" r:id="rId6"/>
    <p:sldId id="271" r:id="rId7"/>
    <p:sldId id="272" r:id="rId8"/>
    <p:sldId id="260" r:id="rId9"/>
    <p:sldId id="273" r:id="rId10"/>
    <p:sldId id="274" r:id="rId11"/>
    <p:sldId id="264" r:id="rId12"/>
    <p:sldId id="275" r:id="rId13"/>
    <p:sldId id="276" r:id="rId14"/>
    <p:sldId id="265" r:id="rId15"/>
    <p:sldId id="277" r:id="rId16"/>
    <p:sldId id="278" r:id="rId17"/>
    <p:sldId id="262" r:id="rId18"/>
    <p:sldId id="263" r:id="rId19"/>
    <p:sldId id="268" r:id="rId20"/>
    <p:sldId id="279" r:id="rId21"/>
    <p:sldId id="280" r:id="rId22"/>
    <p:sldId id="267" r:id="rId23"/>
    <p:sldId id="281" r:id="rId24"/>
    <p:sldId id="282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424C"/>
    <a:srgbClr val="C84751"/>
    <a:srgbClr val="008A3E"/>
    <a:srgbClr val="EF6039"/>
    <a:srgbClr val="30E860"/>
    <a:srgbClr val="290CFC"/>
    <a:srgbClr val="B80000"/>
    <a:srgbClr val="FFC8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770" y="-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2.xlsx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3.xlsx"/></Relationships>
</file>

<file path=ppt/charts/_rels/chart1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14.xlsx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Microsoft_Excel_Worksheet1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rgbClr val="00B0F0"/>
              </a:solidFill>
            </c:spPr>
          </c:dPt>
          <c:dPt>
            <c:idx val="1"/>
            <c:bubble3D val="0"/>
            <c:spPr>
              <a:solidFill>
                <a:srgbClr val="FFFF00"/>
              </a:solidFill>
            </c:spPr>
          </c:dPt>
          <c:dPt>
            <c:idx val="2"/>
            <c:bubble3D val="0"/>
            <c:spPr>
              <a:solidFill>
                <a:srgbClr val="00B050"/>
              </a:solidFill>
            </c:spPr>
          </c:dPt>
          <c:dPt>
            <c:idx val="3"/>
            <c:bubble3D val="0"/>
            <c:spPr>
              <a:solidFill>
                <a:srgbClr val="FF0000"/>
              </a:solidFill>
            </c:spPr>
          </c:dPt>
          <c:dLbls>
            <c:dLbl>
              <c:idx val="0"/>
              <c:layout>
                <c:manualLayout>
                  <c:x val="-3.1986866334846764E-2"/>
                  <c:y val="-0.14536166988390178"/>
                </c:manualLayout>
              </c:layout>
              <c:tx>
                <c:rich>
                  <a:bodyPr/>
                  <a:lstStyle/>
                  <a:p>
                    <a:r>
                      <a:rPr lang="ru-RU" b="1" dirty="0"/>
                      <a:t>Налоговые доходы
</a:t>
                    </a:r>
                    <a:r>
                      <a:rPr lang="ru-RU" b="1" dirty="0" smtClean="0"/>
                      <a:t>42,3%</a:t>
                    </a:r>
                    <a:endParaRPr lang="ru-RU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0.23213338039904541"/>
                  <c:y val="-1.0098704310632152E-3"/>
                </c:manualLayout>
              </c:layout>
              <c:tx>
                <c:rich>
                  <a:bodyPr/>
                  <a:lstStyle/>
                  <a:p>
                    <a:r>
                      <a:rPr lang="ru-RU" b="1" dirty="0"/>
                      <a:t>Дотации
</a:t>
                    </a:r>
                    <a:r>
                      <a:rPr lang="ru-RU" b="1" dirty="0" smtClean="0"/>
                      <a:t>8%</a:t>
                    </a:r>
                    <a:endParaRPr lang="ru-RU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6.3590316765226501E-2"/>
                  <c:y val="1.5490683326852573E-2"/>
                </c:manualLayout>
              </c:layout>
              <c:tx>
                <c:rich>
                  <a:bodyPr/>
                  <a:lstStyle/>
                  <a:p>
                    <a:r>
                      <a:rPr lang="ru-RU" sz="1500" b="1" dirty="0" smtClean="0"/>
                      <a:t>Неналоговые </a:t>
                    </a:r>
                    <a:r>
                      <a:rPr lang="ru-RU" sz="1500" b="1" dirty="0"/>
                      <a:t>доходы
</a:t>
                    </a:r>
                    <a:r>
                      <a:rPr lang="ru-RU" sz="1500" b="1" dirty="0" smtClean="0"/>
                      <a:t>12,4%</a:t>
                    </a:r>
                    <a:endParaRPr lang="ru-RU" sz="1500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0"/>
                  <c:y val="-0.13266559791967558"/>
                </c:manualLayout>
              </c:layout>
              <c:tx>
                <c:rich>
                  <a:bodyPr/>
                  <a:lstStyle/>
                  <a:p>
                    <a:r>
                      <a:rPr lang="ru-RU" b="1" dirty="0"/>
                      <a:t>Субвенции
</a:t>
                    </a:r>
                    <a:r>
                      <a:rPr lang="ru-RU" b="1" dirty="0" smtClean="0"/>
                      <a:t>37,3%</a:t>
                    </a:r>
                    <a:endParaRPr lang="ru-RU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Лист1!$A$2:$A$5</c:f>
              <c:strCache>
                <c:ptCount val="4"/>
                <c:pt idx="0">
                  <c:v>Налоговые доходы</c:v>
                </c:pt>
                <c:pt idx="1">
                  <c:v>Дотации</c:v>
                </c:pt>
                <c:pt idx="2">
                  <c:v>Неналоговые доходы</c:v>
                </c:pt>
                <c:pt idx="3">
                  <c:v>Субвенции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0.42299999999999999</c:v>
                </c:pt>
                <c:pt idx="1">
                  <c:v>0.08</c:v>
                </c:pt>
                <c:pt idx="2">
                  <c:v>0.124</c:v>
                </c:pt>
                <c:pt idx="3">
                  <c:v>0.37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rgbClr val="00B0F0"/>
              </a:solidFill>
            </c:spPr>
          </c:dPt>
          <c:dPt>
            <c:idx val="1"/>
            <c:bubble3D val="0"/>
            <c:spPr>
              <a:solidFill>
                <a:srgbClr val="FFFF00"/>
              </a:solidFill>
            </c:spPr>
          </c:dPt>
          <c:dPt>
            <c:idx val="2"/>
            <c:bubble3D val="0"/>
            <c:spPr>
              <a:solidFill>
                <a:srgbClr val="00B050"/>
              </a:solidFill>
            </c:spPr>
          </c:dPt>
          <c:dPt>
            <c:idx val="3"/>
            <c:bubble3D val="0"/>
            <c:spPr>
              <a:solidFill>
                <a:srgbClr val="FF0000"/>
              </a:solidFill>
            </c:spPr>
          </c:dPt>
          <c:dLbls>
            <c:dLbl>
              <c:idx val="0"/>
              <c:layout>
                <c:manualLayout>
                  <c:x val="-3.5597828134425018E-2"/>
                  <c:y val="-0.42369445929618932"/>
                </c:manualLayout>
              </c:layout>
              <c:tx>
                <c:rich>
                  <a:bodyPr/>
                  <a:lstStyle/>
                  <a:p>
                    <a:r>
                      <a:rPr lang="ru-RU" b="1" dirty="0"/>
                      <a:t>Налоговые доходы
</a:t>
                    </a:r>
                    <a:r>
                      <a:rPr lang="ru-RU" b="1" dirty="0" smtClean="0"/>
                      <a:t>55,3%</a:t>
                    </a:r>
                    <a:endParaRPr lang="ru-RU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0.18880183880410631"/>
                  <c:y val="5.1349763220753249E-2"/>
                </c:manualLayout>
              </c:layout>
              <c:tx>
                <c:rich>
                  <a:bodyPr/>
                  <a:lstStyle/>
                  <a:p>
                    <a:r>
                      <a:rPr lang="ru-RU" b="1" dirty="0"/>
                      <a:t>Дотации
</a:t>
                    </a:r>
                    <a:r>
                      <a:rPr lang="ru-RU" b="1" dirty="0" smtClean="0"/>
                      <a:t>9,5%</a:t>
                    </a:r>
                    <a:endParaRPr lang="ru-RU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0"/>
                  <c:y val="-1.2067235584935007E-2"/>
                </c:manualLayout>
              </c:layout>
              <c:tx>
                <c:rich>
                  <a:bodyPr/>
                  <a:lstStyle/>
                  <a:p>
                    <a:r>
                      <a:rPr lang="ru-RU" sz="1500" b="1" dirty="0" smtClean="0"/>
                      <a:t>Неналоговые </a:t>
                    </a:r>
                    <a:r>
                      <a:rPr lang="ru-RU" sz="1500" b="1" dirty="0"/>
                      <a:t>доходы
</a:t>
                    </a:r>
                    <a:r>
                      <a:rPr lang="ru-RU" sz="1500" b="1" dirty="0" smtClean="0"/>
                      <a:t>12,7%</a:t>
                    </a:r>
                    <a:endParaRPr lang="ru-RU" sz="1500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0"/>
                  <c:y val="-0.13266559791967558"/>
                </c:manualLayout>
              </c:layout>
              <c:tx>
                <c:rich>
                  <a:bodyPr/>
                  <a:lstStyle/>
                  <a:p>
                    <a:r>
                      <a:rPr lang="ru-RU" b="1" dirty="0"/>
                      <a:t>Субвенции
</a:t>
                    </a:r>
                    <a:r>
                      <a:rPr lang="ru-RU" b="1" dirty="0" smtClean="0"/>
                      <a:t>22,5%</a:t>
                    </a:r>
                    <a:endParaRPr lang="ru-RU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Лист1!$A$2:$A$5</c:f>
              <c:strCache>
                <c:ptCount val="4"/>
                <c:pt idx="0">
                  <c:v>Налоговые доходы</c:v>
                </c:pt>
                <c:pt idx="1">
                  <c:v>Дотации</c:v>
                </c:pt>
                <c:pt idx="2">
                  <c:v>Неналоговые доходы</c:v>
                </c:pt>
                <c:pt idx="3">
                  <c:v>Субвенции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0.55300000000000005</c:v>
                </c:pt>
                <c:pt idx="1">
                  <c:v>9.5000000000000001E-2</c:v>
                </c:pt>
                <c:pt idx="2">
                  <c:v>0.127</c:v>
                </c:pt>
                <c:pt idx="3">
                  <c:v>0.22500000000000001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rgbClr val="00B0F0"/>
              </a:solidFill>
            </c:spPr>
          </c:dPt>
          <c:dPt>
            <c:idx val="1"/>
            <c:bubble3D val="0"/>
            <c:spPr>
              <a:solidFill>
                <a:srgbClr val="FFFF00"/>
              </a:solidFill>
            </c:spPr>
          </c:dPt>
          <c:dPt>
            <c:idx val="2"/>
            <c:bubble3D val="0"/>
            <c:spPr>
              <a:solidFill>
                <a:srgbClr val="00B050"/>
              </a:solidFill>
            </c:spPr>
          </c:dPt>
          <c:dPt>
            <c:idx val="3"/>
            <c:bubble3D val="0"/>
            <c:spPr>
              <a:solidFill>
                <a:srgbClr val="FF0000"/>
              </a:solidFill>
            </c:spPr>
          </c:dPt>
          <c:dLbls>
            <c:dLbl>
              <c:idx val="0"/>
              <c:layout>
                <c:manualLayout>
                  <c:x val="-2.8375904535268507E-2"/>
                  <c:y val="-0.451252161218198"/>
                </c:manualLayout>
              </c:layout>
              <c:tx>
                <c:rich>
                  <a:bodyPr/>
                  <a:lstStyle/>
                  <a:p>
                    <a:r>
                      <a:rPr lang="ru-RU" b="1" dirty="0"/>
                      <a:t>Налоговые доходы
</a:t>
                    </a:r>
                    <a:r>
                      <a:rPr lang="ru-RU" b="1" dirty="0" smtClean="0"/>
                      <a:t>60,2%</a:t>
                    </a:r>
                    <a:endParaRPr lang="ru-RU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0.21227309050136503"/>
                  <c:y val="0.12024401802577492"/>
                </c:manualLayout>
              </c:layout>
              <c:tx>
                <c:rich>
                  <a:bodyPr/>
                  <a:lstStyle/>
                  <a:p>
                    <a:r>
                      <a:rPr lang="ru-RU" b="1" dirty="0"/>
                      <a:t>Дотации
</a:t>
                    </a:r>
                    <a:r>
                      <a:rPr lang="ru-RU" b="1" dirty="0" smtClean="0"/>
                      <a:t>10,3%</a:t>
                    </a:r>
                    <a:endParaRPr lang="ru-RU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5.4164426993673848E-3"/>
                  <c:y val="-0.18568054070381065"/>
                </c:manualLayout>
              </c:layout>
              <c:tx>
                <c:rich>
                  <a:bodyPr/>
                  <a:lstStyle/>
                  <a:p>
                    <a:r>
                      <a:rPr lang="ru-RU" sz="1500" b="1" dirty="0" smtClean="0"/>
                      <a:t>Неналоговые </a:t>
                    </a:r>
                    <a:r>
                      <a:rPr lang="ru-RU" sz="1500" b="1" dirty="0"/>
                      <a:t>доходы
</a:t>
                    </a:r>
                    <a:r>
                      <a:rPr lang="ru-RU" sz="1500" b="1" dirty="0" smtClean="0"/>
                      <a:t>7,9%</a:t>
                    </a:r>
                    <a:endParaRPr lang="ru-RU" sz="1500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0"/>
                  <c:y val="-0.13266559791967558"/>
                </c:manualLayout>
              </c:layout>
              <c:tx>
                <c:rich>
                  <a:bodyPr/>
                  <a:lstStyle/>
                  <a:p>
                    <a:r>
                      <a:rPr lang="ru-RU" b="1" dirty="0"/>
                      <a:t>Субвенции
</a:t>
                    </a:r>
                    <a:r>
                      <a:rPr lang="ru-RU" b="1" dirty="0" smtClean="0"/>
                      <a:t>21,6%</a:t>
                    </a:r>
                    <a:endParaRPr lang="ru-RU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Лист1!$A$2:$A$5</c:f>
              <c:strCache>
                <c:ptCount val="4"/>
                <c:pt idx="0">
                  <c:v>Налоговые доходы</c:v>
                </c:pt>
                <c:pt idx="1">
                  <c:v>Дотации</c:v>
                </c:pt>
                <c:pt idx="2">
                  <c:v>Неналоговые доходы</c:v>
                </c:pt>
                <c:pt idx="3">
                  <c:v>Субвенции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0.60199999999999998</c:v>
                </c:pt>
                <c:pt idx="1">
                  <c:v>0.10299999999999999</c:v>
                </c:pt>
                <c:pt idx="2">
                  <c:v>7.9000000000000001E-2</c:v>
                </c:pt>
                <c:pt idx="3">
                  <c:v>0.216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92D050"/>
              </a:solidFill>
            </c:spPr>
          </c:dPt>
          <c:dPt>
            <c:idx val="1"/>
            <c:bubble3D val="0"/>
            <c:spPr>
              <a:solidFill>
                <a:srgbClr val="7030A0"/>
              </a:solidFill>
            </c:spPr>
          </c:dPt>
          <c:dPt>
            <c:idx val="2"/>
            <c:bubble3D val="0"/>
            <c:spPr>
              <a:solidFill>
                <a:srgbClr val="FFFF00"/>
              </a:solidFill>
            </c:spPr>
          </c:dPt>
          <c:dPt>
            <c:idx val="4"/>
            <c:bubble3D val="0"/>
            <c:spPr>
              <a:solidFill>
                <a:srgbClr val="290CFC"/>
              </a:solidFill>
            </c:spPr>
          </c:dPt>
          <c:dPt>
            <c:idx val="5"/>
            <c:bubble3D val="0"/>
            <c:spPr>
              <a:solidFill>
                <a:srgbClr val="FF0000"/>
              </a:solidFill>
            </c:spPr>
          </c:dPt>
          <c:dPt>
            <c:idx val="6"/>
            <c:bubble3D val="0"/>
            <c:spPr>
              <a:solidFill>
                <a:srgbClr val="0070C0"/>
              </a:solidFill>
            </c:spPr>
          </c:dPt>
          <c:dLbls>
            <c:dLbl>
              <c:idx val="0"/>
              <c:layout>
                <c:manualLayout>
                  <c:x val="6.4477076203117878E-2"/>
                  <c:y val="-1.1471328147709615E-4"/>
                </c:manualLayout>
              </c:layout>
              <c:tx>
                <c:rich>
                  <a:bodyPr/>
                  <a:lstStyle/>
                  <a:p>
                    <a:r>
                      <a:rPr lang="ru-RU" sz="2400" b="1" dirty="0"/>
                      <a:t>НДФЛ
</a:t>
                    </a:r>
                    <a:r>
                      <a:rPr lang="ru-RU" sz="2400" b="1" dirty="0" smtClean="0"/>
                      <a:t>59,1%</a:t>
                    </a:r>
                    <a:endParaRPr lang="ru-RU" sz="2400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4.4006152809352619E-2"/>
                  <c:y val="2.422390662833505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Госпошлина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1,1%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0.15496651697370434"/>
                  <c:y val="5.1793522180944886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ЕНВД
</a:t>
                    </a:r>
                    <a:r>
                      <a:rPr lang="ru-RU" dirty="0" smtClean="0"/>
                      <a:t>3,6%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0.13984847593635541"/>
                  <c:y val="-7.4496859557461659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Налог </a:t>
                    </a:r>
                    <a:r>
                      <a:rPr lang="ru-RU" dirty="0"/>
                      <a:t>на патент
</a:t>
                    </a:r>
                    <a:r>
                      <a:rPr lang="ru-RU" dirty="0" smtClean="0"/>
                      <a:t>0,1%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0.15101965271970674"/>
                  <c:y val="-0.19976908958365355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ЕСХН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1,1%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-9.4021218208372032E-2"/>
                  <c:y val="-0.2306870773871397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Акцизы
</a:t>
                    </a:r>
                    <a:r>
                      <a:rPr lang="ru-RU" dirty="0" smtClean="0"/>
                      <a:t>7,3%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-6.0735889075416966E-2"/>
                  <c:y val="1.4496106216508669E-2"/>
                </c:manualLayout>
              </c:layout>
              <c:tx>
                <c:rich>
                  <a:bodyPr/>
                  <a:lstStyle/>
                  <a:p>
                    <a:r>
                      <a:rPr lang="ru-RU" b="0" dirty="0"/>
                      <a:t>Неналоговые доходы
</a:t>
                    </a:r>
                    <a:r>
                      <a:rPr lang="ru-RU" b="0" dirty="0" smtClean="0"/>
                      <a:t>27,7%</a:t>
                    </a:r>
                    <a:endParaRPr lang="ru-RU" b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Лист1!$A$2:$A$8</c:f>
              <c:strCache>
                <c:ptCount val="7"/>
                <c:pt idx="0">
                  <c:v>НДФЛ</c:v>
                </c:pt>
                <c:pt idx="1">
                  <c:v>Госпошлина</c:v>
                </c:pt>
                <c:pt idx="2">
                  <c:v>ЕНВД</c:v>
                </c:pt>
                <c:pt idx="3">
                  <c:v>Налог на патент</c:v>
                </c:pt>
                <c:pt idx="4">
                  <c:v>ЕСХН</c:v>
                </c:pt>
                <c:pt idx="5">
                  <c:v>Акцизы</c:v>
                </c:pt>
                <c:pt idx="6">
                  <c:v>Неналоговые доходы</c:v>
                </c:pt>
              </c:strCache>
            </c:strRef>
          </c:cat>
          <c:val>
            <c:numRef>
              <c:f>Лист1!$B$2:$B$8</c:f>
              <c:numCache>
                <c:formatCode>0%</c:formatCode>
                <c:ptCount val="7"/>
                <c:pt idx="0">
                  <c:v>0.59099999999999997</c:v>
                </c:pt>
                <c:pt idx="1">
                  <c:v>1.0999999999999999E-2</c:v>
                </c:pt>
                <c:pt idx="2">
                  <c:v>3.5999999999999997E-2</c:v>
                </c:pt>
                <c:pt idx="3">
                  <c:v>1E-3</c:v>
                </c:pt>
                <c:pt idx="4">
                  <c:v>1.0999999999999999E-2</c:v>
                </c:pt>
                <c:pt idx="5">
                  <c:v>7.2999999999999995E-2</c:v>
                </c:pt>
                <c:pt idx="6">
                  <c:v>0.27700000000000002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92D050"/>
              </a:solidFill>
            </c:spPr>
          </c:dPt>
          <c:dPt>
            <c:idx val="1"/>
            <c:bubble3D val="0"/>
            <c:spPr>
              <a:solidFill>
                <a:srgbClr val="7030A0"/>
              </a:solidFill>
            </c:spPr>
          </c:dPt>
          <c:dPt>
            <c:idx val="2"/>
            <c:bubble3D val="0"/>
            <c:spPr>
              <a:solidFill>
                <a:srgbClr val="FFFF00"/>
              </a:solidFill>
            </c:spPr>
          </c:dPt>
          <c:dPt>
            <c:idx val="4"/>
            <c:bubble3D val="0"/>
            <c:spPr>
              <a:solidFill>
                <a:srgbClr val="290CFC"/>
              </a:solidFill>
            </c:spPr>
          </c:dPt>
          <c:dPt>
            <c:idx val="5"/>
            <c:bubble3D val="0"/>
            <c:spPr>
              <a:solidFill>
                <a:srgbClr val="FF0000"/>
              </a:solidFill>
            </c:spPr>
          </c:dPt>
          <c:dPt>
            <c:idx val="6"/>
            <c:bubble3D val="0"/>
            <c:spPr>
              <a:solidFill>
                <a:srgbClr val="0070C0"/>
              </a:solidFill>
            </c:spPr>
          </c:dPt>
          <c:dLbls>
            <c:dLbl>
              <c:idx val="0"/>
              <c:layout>
                <c:manualLayout>
                  <c:x val="6.4477076203117878E-2"/>
                  <c:y val="-1.1471328147709615E-4"/>
                </c:manualLayout>
              </c:layout>
              <c:tx>
                <c:rich>
                  <a:bodyPr/>
                  <a:lstStyle/>
                  <a:p>
                    <a:r>
                      <a:rPr lang="ru-RU" sz="2400" b="1" dirty="0"/>
                      <a:t>НДФЛ
</a:t>
                    </a:r>
                    <a:r>
                      <a:rPr lang="ru-RU" sz="2400" b="1" dirty="0" smtClean="0"/>
                      <a:t>63,5%</a:t>
                    </a:r>
                    <a:endParaRPr lang="ru-RU" sz="2400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6.5256023617603229E-2"/>
                  <c:y val="0.1228946403215472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Госпошлина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1,1%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0.153331975881461"/>
                  <c:y val="0.13408974345316274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ЕНВД
</a:t>
                    </a:r>
                    <a:r>
                      <a:rPr lang="ru-RU" dirty="0" smtClean="0"/>
                      <a:t>3,6%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9.8983339766642697E-2"/>
                  <c:y val="5.2317246333359333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Налог </a:t>
                    </a:r>
                    <a:r>
                      <a:rPr lang="ru-RU" dirty="0"/>
                      <a:t>на патент
</a:t>
                    </a:r>
                    <a:r>
                      <a:rPr lang="ru-RU" dirty="0" smtClean="0"/>
                      <a:t>0,1%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0.11996202052163478"/>
                  <c:y val="-0.12970457620386167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ЕСХН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1,1%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-8.7337741276451816E-2"/>
                  <c:y val="-0.16545459941285068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Акцизы
</a:t>
                    </a:r>
                    <a:r>
                      <a:rPr lang="ru-RU" dirty="0" smtClean="0"/>
                      <a:t>7,4%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-0.18173684937393969"/>
                  <c:y val="2.1744159324763004E-2"/>
                </c:manualLayout>
              </c:layout>
              <c:tx>
                <c:rich>
                  <a:bodyPr/>
                  <a:lstStyle/>
                  <a:p>
                    <a:r>
                      <a:rPr lang="ru-RU" b="0" dirty="0"/>
                      <a:t>Неналоговые доходы
</a:t>
                    </a:r>
                    <a:r>
                      <a:rPr lang="ru-RU" b="0" dirty="0" smtClean="0"/>
                      <a:t>23,2%</a:t>
                    </a:r>
                    <a:endParaRPr lang="ru-RU" b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Лист1!$A$2:$A$8</c:f>
              <c:strCache>
                <c:ptCount val="7"/>
                <c:pt idx="0">
                  <c:v>НДФЛ</c:v>
                </c:pt>
                <c:pt idx="1">
                  <c:v>Госпошлина</c:v>
                </c:pt>
                <c:pt idx="2">
                  <c:v>ЕНВД</c:v>
                </c:pt>
                <c:pt idx="3">
                  <c:v>Налог на патент</c:v>
                </c:pt>
                <c:pt idx="4">
                  <c:v>ЕСХН</c:v>
                </c:pt>
                <c:pt idx="5">
                  <c:v>Акцизы</c:v>
                </c:pt>
                <c:pt idx="6">
                  <c:v>Неналоговые доходы</c:v>
                </c:pt>
              </c:strCache>
            </c:strRef>
          </c:cat>
          <c:val>
            <c:numRef>
              <c:f>Лист1!$B$2:$B$8</c:f>
              <c:numCache>
                <c:formatCode>0%</c:formatCode>
                <c:ptCount val="7"/>
                <c:pt idx="0">
                  <c:v>0.63500000000000001</c:v>
                </c:pt>
                <c:pt idx="1">
                  <c:v>1.0999999999999999E-2</c:v>
                </c:pt>
                <c:pt idx="2">
                  <c:v>3.5999999999999997E-2</c:v>
                </c:pt>
                <c:pt idx="3">
                  <c:v>1E-3</c:v>
                </c:pt>
                <c:pt idx="4">
                  <c:v>1.0999999999999999E-2</c:v>
                </c:pt>
                <c:pt idx="5">
                  <c:v>7.3999999999999996E-2</c:v>
                </c:pt>
                <c:pt idx="6">
                  <c:v>0.23200000000000001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92D050"/>
              </a:solidFill>
            </c:spPr>
          </c:dPt>
          <c:dPt>
            <c:idx val="1"/>
            <c:bubble3D val="0"/>
            <c:spPr>
              <a:solidFill>
                <a:srgbClr val="7030A0"/>
              </a:solidFill>
            </c:spPr>
          </c:dPt>
          <c:dPt>
            <c:idx val="2"/>
            <c:bubble3D val="0"/>
            <c:spPr>
              <a:solidFill>
                <a:srgbClr val="FFFF00"/>
              </a:solidFill>
            </c:spPr>
          </c:dPt>
          <c:dPt>
            <c:idx val="4"/>
            <c:bubble3D val="0"/>
            <c:spPr>
              <a:solidFill>
                <a:srgbClr val="290CFC"/>
              </a:solidFill>
            </c:spPr>
          </c:dPt>
          <c:dPt>
            <c:idx val="5"/>
            <c:bubble3D val="0"/>
            <c:spPr>
              <a:solidFill>
                <a:srgbClr val="FF0000"/>
              </a:solidFill>
            </c:spPr>
          </c:dPt>
          <c:dPt>
            <c:idx val="6"/>
            <c:bubble3D val="0"/>
            <c:spPr>
              <a:solidFill>
                <a:srgbClr val="0070C0"/>
              </a:solidFill>
            </c:spPr>
          </c:dPt>
          <c:dLbls>
            <c:dLbl>
              <c:idx val="0"/>
              <c:layout>
                <c:manualLayout>
                  <c:x val="6.4477076203117878E-2"/>
                  <c:y val="-1.1471328147709615E-4"/>
                </c:manualLayout>
              </c:layout>
              <c:tx>
                <c:rich>
                  <a:bodyPr/>
                  <a:lstStyle/>
                  <a:p>
                    <a:r>
                      <a:rPr lang="ru-RU" sz="2400" b="1" dirty="0"/>
                      <a:t>НДФЛ
</a:t>
                    </a:r>
                    <a:r>
                      <a:rPr lang="ru-RU" sz="2400" b="1" dirty="0" smtClean="0"/>
                      <a:t>71,5%</a:t>
                    </a:r>
                    <a:endParaRPr lang="ru-RU" sz="2400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6.1986812724026216E-2"/>
                  <c:y val="0.3185918840067998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Госпошлина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1,2%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0.10022461023347957"/>
                  <c:y val="0.24522655777972918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ЕНВД
</a:t>
                    </a:r>
                    <a:r>
                      <a:rPr lang="ru-RU" dirty="0" smtClean="0"/>
                      <a:t>3,8%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7.4558086991642528E-2"/>
                  <c:y val="0.13086464517641114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Налог </a:t>
                    </a:r>
                    <a:r>
                      <a:rPr lang="ru-RU" dirty="0"/>
                      <a:t>на патент
</a:t>
                    </a:r>
                    <a:r>
                      <a:rPr lang="ru-RU" dirty="0" smtClean="0"/>
                      <a:t>0,1%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0.1169782863903394"/>
                  <c:y val="-1.856776187729521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ЕСХН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1,2%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-0.11200187812304563"/>
                  <c:y val="-4.7069922215644225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Акцизы
</a:t>
                    </a:r>
                    <a:r>
                      <a:rPr lang="ru-RU" dirty="0" smtClean="0"/>
                      <a:t>7,8%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-0.18104529543176687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b="0" dirty="0"/>
                      <a:t>Неналоговые доходы
</a:t>
                    </a:r>
                    <a:r>
                      <a:rPr lang="ru-RU" b="0" dirty="0" smtClean="0"/>
                      <a:t>14,4%</a:t>
                    </a:r>
                    <a:endParaRPr lang="ru-RU" b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Лист1!$A$2:$A$8</c:f>
              <c:strCache>
                <c:ptCount val="7"/>
                <c:pt idx="0">
                  <c:v>НДФЛ</c:v>
                </c:pt>
                <c:pt idx="1">
                  <c:v>Госпошлина</c:v>
                </c:pt>
                <c:pt idx="2">
                  <c:v>ЕНВД</c:v>
                </c:pt>
                <c:pt idx="3">
                  <c:v>Налог на патент</c:v>
                </c:pt>
                <c:pt idx="4">
                  <c:v>ЕСХН</c:v>
                </c:pt>
                <c:pt idx="5">
                  <c:v>Акцизы</c:v>
                </c:pt>
                <c:pt idx="6">
                  <c:v>Неналоговые доходы</c:v>
                </c:pt>
              </c:strCache>
            </c:strRef>
          </c:cat>
          <c:val>
            <c:numRef>
              <c:f>Лист1!$B$2:$B$8</c:f>
              <c:numCache>
                <c:formatCode>0%</c:formatCode>
                <c:ptCount val="7"/>
                <c:pt idx="0">
                  <c:v>0.71499999999999997</c:v>
                </c:pt>
                <c:pt idx="1">
                  <c:v>1.2E-2</c:v>
                </c:pt>
                <c:pt idx="2">
                  <c:v>3.7999999999999999E-2</c:v>
                </c:pt>
                <c:pt idx="3">
                  <c:v>1E-3</c:v>
                </c:pt>
                <c:pt idx="4">
                  <c:v>1.2E-2</c:v>
                </c:pt>
                <c:pt idx="5">
                  <c:v>7.8E-2</c:v>
                </c:pt>
                <c:pt idx="6">
                  <c:v>0.14399999999999999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384597939678467"/>
          <c:y val="0.15720208081812373"/>
          <c:w val="0.54214796724930669"/>
          <c:h val="0.75549499325332004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C00000"/>
              </a:solidFill>
            </c:spPr>
          </c:dPt>
          <c:dPt>
            <c:idx val="1"/>
            <c:bubble3D val="0"/>
            <c:spPr>
              <a:solidFill>
                <a:srgbClr val="30E860"/>
              </a:solidFill>
            </c:spPr>
          </c:dPt>
          <c:dPt>
            <c:idx val="2"/>
            <c:bubble3D val="0"/>
            <c:spPr>
              <a:solidFill>
                <a:srgbClr val="0070C0"/>
              </a:solidFill>
            </c:spPr>
          </c:dPt>
          <c:dPt>
            <c:idx val="3"/>
            <c:bubble3D val="0"/>
            <c:spPr>
              <a:solidFill>
                <a:srgbClr val="FFC000"/>
              </a:solidFill>
            </c:spPr>
          </c:dPt>
          <c:dPt>
            <c:idx val="4"/>
            <c:bubble3D val="0"/>
            <c:spPr>
              <a:solidFill>
                <a:srgbClr val="00B0F0"/>
              </a:solidFill>
            </c:spPr>
          </c:dPt>
          <c:dPt>
            <c:idx val="6"/>
            <c:bubble3D val="0"/>
            <c:spPr>
              <a:solidFill>
                <a:srgbClr val="7030A0"/>
              </a:solidFill>
            </c:spPr>
          </c:dPt>
          <c:dPt>
            <c:idx val="7"/>
            <c:bubble3D val="0"/>
            <c:spPr>
              <a:solidFill>
                <a:srgbClr val="EF6039"/>
              </a:solidFill>
            </c:spPr>
          </c:dPt>
          <c:dLbls>
            <c:dLbl>
              <c:idx val="0"/>
              <c:layout>
                <c:manualLayout>
                  <c:x val="5.1251695785075865E-2"/>
                  <c:y val="3.0264008238051192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Образование
</a:t>
                    </a:r>
                    <a:r>
                      <a:rPr lang="ru-RU" dirty="0" smtClean="0"/>
                      <a:t>67,4%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6.5268614394526997E-2"/>
                  <c:y val="0.11385448476670691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 smtClean="0"/>
                      <a:t>Муниципальный</a:t>
                    </a:r>
                    <a:r>
                      <a:rPr lang="ru-RU" sz="1400" baseline="0" dirty="0" smtClean="0"/>
                      <a:t> долг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0,1%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0.10441755197434739"/>
                  <c:y val="9.3338541296782897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ЖКХ</a:t>
                    </a:r>
                    <a:br>
                      <a:rPr lang="ru-RU" dirty="0" smtClean="0"/>
                    </a:br>
                    <a:r>
                      <a:rPr lang="ru-RU" dirty="0" smtClean="0"/>
                      <a:t>2,3%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2.6196630547676149E-2"/>
                  <c:y val="-5.2907286414317162E-2"/>
                </c:manualLayout>
              </c:layout>
              <c:tx>
                <c:rich>
                  <a:bodyPr/>
                  <a:lstStyle/>
                  <a:p>
                    <a:r>
                      <a:rPr lang="ru-RU" sz="1600" b="0" i="0" u="none" strike="noStrike" baseline="0" dirty="0" smtClean="0">
                        <a:effectLst/>
                      </a:rPr>
                      <a:t>Социальная политика</a:t>
                    </a:r>
                    <a:r>
                      <a:rPr lang="ru-RU" sz="1800" b="0" i="0" u="none" strike="noStrike" baseline="0" dirty="0" smtClean="0">
                        <a:effectLst/>
                      </a:rPr>
                      <a:t/>
                    </a:r>
                    <a:br>
                      <a:rPr lang="ru-RU" sz="1800" b="0" i="0" u="none" strike="noStrike" baseline="0" dirty="0" smtClean="0">
                        <a:effectLst/>
                      </a:rPr>
                    </a:br>
                    <a:r>
                      <a:rPr lang="ru-RU" sz="1800" b="0" i="0" u="none" strike="noStrike" baseline="0" dirty="0" smtClean="0">
                        <a:effectLst/>
                      </a:rPr>
                      <a:t>4</a:t>
                    </a:r>
                    <a:r>
                      <a:rPr lang="ru-RU" dirty="0" smtClean="0"/>
                      <a:t>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4.2069739447910474E-2"/>
                  <c:y val="-7.8331972161068103E-2"/>
                </c:manualLayout>
              </c:layout>
              <c:tx>
                <c:rich>
                  <a:bodyPr/>
                  <a:lstStyle/>
                  <a:p>
                    <a:r>
                      <a:rPr lang="ru-RU" sz="1800" b="0" i="0" u="none" strike="noStrike" baseline="0" dirty="0" smtClean="0">
                        <a:effectLst/>
                      </a:rPr>
                      <a:t>Культура</a:t>
                    </a:r>
                    <a:br>
                      <a:rPr lang="ru-RU" sz="1800" b="0" i="0" u="none" strike="noStrike" baseline="0" dirty="0" smtClean="0">
                        <a:effectLst/>
                      </a:rPr>
                    </a:br>
                    <a:r>
                      <a:rPr lang="ru-RU" sz="1800" b="0" i="0" u="none" strike="noStrike" baseline="0" dirty="0" smtClean="0">
                        <a:effectLst/>
                      </a:rPr>
                      <a:t>4,5</a:t>
                    </a:r>
                    <a:r>
                      <a:rPr lang="ru-RU" sz="1600" dirty="0" smtClean="0"/>
                      <a:t>%</a:t>
                    </a:r>
                    <a:endParaRPr lang="ru-RU" sz="16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-6.8294781721500872E-2"/>
                  <c:y val="3.83317946168596E-2"/>
                </c:manualLayout>
              </c:layout>
              <c:tx>
                <c:rich>
                  <a:bodyPr/>
                  <a:lstStyle/>
                  <a:p>
                    <a:r>
                      <a:rPr lang="ru-RU" sz="1100" b="0" i="0" u="none" strike="noStrike" baseline="0" dirty="0" smtClean="0">
                        <a:effectLst/>
                      </a:rPr>
                      <a:t>Общегосударственные вопросы</a:t>
                    </a:r>
                    <a:r>
                      <a:rPr lang="ru-RU" sz="1400" b="0" i="0" u="none" strike="noStrike" baseline="0" dirty="0" smtClean="0">
                        <a:effectLst/>
                      </a:rPr>
                      <a:t/>
                    </a:r>
                    <a:br>
                      <a:rPr lang="ru-RU" sz="1400" b="0" i="0" u="none" strike="noStrike" baseline="0" dirty="0" smtClean="0">
                        <a:effectLst/>
                      </a:rPr>
                    </a:br>
                    <a:r>
                      <a:rPr lang="ru-RU" sz="1400" b="0" i="0" u="none" strike="noStrike" baseline="0" dirty="0" smtClean="0">
                        <a:effectLst/>
                      </a:rPr>
                      <a:t>16</a:t>
                    </a:r>
                    <a:r>
                      <a:rPr lang="ru-RU" sz="1400" dirty="0" smtClean="0"/>
                      <a:t>%</a:t>
                    </a:r>
                    <a:endParaRPr lang="ru-RU" sz="14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-0.13137390952483363"/>
                  <c:y val="-4.5096228961011295E-3"/>
                </c:manualLayout>
              </c:layout>
              <c:tx>
                <c:rich>
                  <a:bodyPr/>
                  <a:lstStyle/>
                  <a:p>
                    <a:r>
                      <a:rPr lang="ru-RU" sz="1600" dirty="0"/>
                      <a:t>Национальная </a:t>
                    </a:r>
                    <a:r>
                      <a:rPr lang="ru-RU" sz="1600" dirty="0" smtClean="0"/>
                      <a:t>оборона</a:t>
                    </a:r>
                    <a:r>
                      <a:rPr lang="ru-RU" sz="1600" dirty="0"/>
                      <a:t>
</a:t>
                    </a:r>
                    <a:r>
                      <a:rPr lang="ru-RU" sz="1600" dirty="0" smtClean="0"/>
                      <a:t>0,3%</a:t>
                    </a:r>
                    <a:endParaRPr lang="ru-RU" sz="16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7"/>
              <c:layout>
                <c:manualLayout>
                  <c:x val="9.1773696908294539E-2"/>
                  <c:y val="-2.3526205525175769E-2"/>
                </c:manualLayout>
              </c:layout>
              <c:tx>
                <c:rich>
                  <a:bodyPr/>
                  <a:lstStyle/>
                  <a:p>
                    <a:r>
                      <a:rPr lang="ru-RU" sz="1600" b="0" i="0" u="none" strike="noStrike" baseline="0" dirty="0" smtClean="0">
                        <a:effectLst/>
                      </a:rPr>
                      <a:t>Национальная экономика</a:t>
                    </a:r>
                    <a:r>
                      <a:rPr lang="ru-RU" sz="1400" dirty="0" smtClean="0"/>
                      <a:t>
1,7%</a:t>
                    </a:r>
                    <a:endParaRPr lang="ru-RU" sz="14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8"/>
              <c:layout>
                <c:manualLayout>
                  <c:x val="0.31904418877005525"/>
                  <c:y val="5.6370286201264119E-4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/>
                      <a:t>Межбюджетные трансферты</a:t>
                    </a:r>
                    <a:r>
                      <a:rPr lang="ru-RU" dirty="0"/>
                      <a:t>
</a:t>
                    </a:r>
                    <a:r>
                      <a:rPr lang="ru-RU" sz="1600" dirty="0" smtClean="0"/>
                      <a:t>3,6%</a:t>
                    </a:r>
                    <a:endParaRPr lang="ru-RU" sz="16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9"/>
              <c:layout>
                <c:manualLayout>
                  <c:x val="0.42378089488527765"/>
                  <c:y val="7.1707265109012139E-2"/>
                </c:manualLayout>
              </c:layout>
              <c:tx>
                <c:rich>
                  <a:bodyPr/>
                  <a:lstStyle/>
                  <a:p>
                    <a:r>
                      <a:rPr lang="ru-RU"/>
                      <a:t>ФК и спорт</a:t>
                    </a:r>
                    <a:r>
                      <a:rPr lang="ru-RU"/>
                      <a:t>
</a:t>
                    </a:r>
                    <a:r>
                      <a:rPr lang="ru-RU" smtClean="0"/>
                      <a:t>0,1%</a:t>
                    </a:r>
                    <a:endParaRPr lang="ru-RU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Лист1!$A$2:$A$11</c:f>
              <c:strCache>
                <c:ptCount val="10"/>
                <c:pt idx="0">
                  <c:v>Образование</c:v>
                </c:pt>
                <c:pt idx="1">
                  <c:v>Муниципальный долг</c:v>
                </c:pt>
                <c:pt idx="2">
                  <c:v>ЖКХ</c:v>
                </c:pt>
                <c:pt idx="3">
                  <c:v>Социальная политика</c:v>
                </c:pt>
                <c:pt idx="4">
                  <c:v>Культура</c:v>
                </c:pt>
                <c:pt idx="5">
                  <c:v>Общегосударственные вопросы</c:v>
                </c:pt>
                <c:pt idx="6">
                  <c:v>Национальная оборона</c:v>
                </c:pt>
                <c:pt idx="7">
                  <c:v>Национальная экономика</c:v>
                </c:pt>
                <c:pt idx="8">
                  <c:v>Межбюджетные трансферты</c:v>
                </c:pt>
                <c:pt idx="9">
                  <c:v>ФК и спорт</c:v>
                </c:pt>
              </c:strCache>
            </c:strRef>
          </c:cat>
          <c:val>
            <c:numRef>
              <c:f>Лист1!$B$2:$B$11</c:f>
              <c:numCache>
                <c:formatCode>0%</c:formatCode>
                <c:ptCount val="10"/>
                <c:pt idx="0">
                  <c:v>0.67400000000000004</c:v>
                </c:pt>
                <c:pt idx="1">
                  <c:v>1E-3</c:v>
                </c:pt>
                <c:pt idx="2">
                  <c:v>2.3E-2</c:v>
                </c:pt>
                <c:pt idx="3">
                  <c:v>0.04</c:v>
                </c:pt>
                <c:pt idx="4">
                  <c:v>4.4999999999999998E-2</c:v>
                </c:pt>
                <c:pt idx="5">
                  <c:v>0.16</c:v>
                </c:pt>
                <c:pt idx="6">
                  <c:v>3.0000000000000001E-3</c:v>
                </c:pt>
                <c:pt idx="7">
                  <c:v>1.7000000000000001E-2</c:v>
                </c:pt>
                <c:pt idx="8">
                  <c:v>3.5999999999999997E-2</c:v>
                </c:pt>
                <c:pt idx="9">
                  <c:v>1E-3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384597939678467"/>
          <c:y val="0.15720208081812373"/>
          <c:w val="0.54214796724930669"/>
          <c:h val="0.75549499325332004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C00000"/>
              </a:solidFill>
            </c:spPr>
          </c:dPt>
          <c:dPt>
            <c:idx val="1"/>
            <c:bubble3D val="0"/>
            <c:spPr>
              <a:solidFill>
                <a:srgbClr val="30E860"/>
              </a:solidFill>
            </c:spPr>
          </c:dPt>
          <c:dPt>
            <c:idx val="2"/>
            <c:bubble3D val="0"/>
            <c:spPr>
              <a:solidFill>
                <a:srgbClr val="0070C0"/>
              </a:solidFill>
            </c:spPr>
          </c:dPt>
          <c:dPt>
            <c:idx val="3"/>
            <c:bubble3D val="0"/>
            <c:spPr>
              <a:solidFill>
                <a:srgbClr val="FFC000"/>
              </a:solidFill>
            </c:spPr>
          </c:dPt>
          <c:dPt>
            <c:idx val="4"/>
            <c:bubble3D val="0"/>
            <c:spPr>
              <a:solidFill>
                <a:srgbClr val="00B0F0"/>
              </a:solidFill>
            </c:spPr>
          </c:dPt>
          <c:dPt>
            <c:idx val="6"/>
            <c:bubble3D val="0"/>
            <c:spPr>
              <a:solidFill>
                <a:srgbClr val="7030A0"/>
              </a:solidFill>
            </c:spPr>
          </c:dPt>
          <c:dPt>
            <c:idx val="7"/>
            <c:bubble3D val="0"/>
            <c:spPr>
              <a:solidFill>
                <a:srgbClr val="EF6039"/>
              </a:solidFill>
            </c:spPr>
          </c:dPt>
          <c:dLbls>
            <c:dLbl>
              <c:idx val="0"/>
              <c:layout>
                <c:manualLayout>
                  <c:x val="5.1251695785075865E-2"/>
                  <c:y val="3.0264008238051192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Образование
</a:t>
                    </a:r>
                    <a:r>
                      <a:rPr lang="ru-RU" dirty="0" smtClean="0"/>
                      <a:t>58,9%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9.1624630902376793E-3"/>
                  <c:y val="-2.2549889922590725E-3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 smtClean="0"/>
                      <a:t>Муниципальный</a:t>
                    </a:r>
                    <a:r>
                      <a:rPr lang="ru-RU" sz="1400" baseline="0" dirty="0" smtClean="0"/>
                      <a:t> долг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0,1%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0.20797383369228087"/>
                  <c:y val="-9.7582735601164691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ЖКХ</a:t>
                    </a:r>
                    <a:br>
                      <a:rPr lang="ru-RU" dirty="0" smtClean="0"/>
                    </a:br>
                    <a:r>
                      <a:rPr lang="ru-RU" dirty="0" smtClean="0"/>
                      <a:t>2%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9.9009513723755466E-2"/>
                  <c:y val="-0.23329202471415375"/>
                </c:manualLayout>
              </c:layout>
              <c:tx>
                <c:rich>
                  <a:bodyPr/>
                  <a:lstStyle/>
                  <a:p>
                    <a:r>
                      <a:rPr lang="ru-RU" sz="1600" b="0" i="0" u="none" strike="noStrike" baseline="0" dirty="0" smtClean="0">
                        <a:effectLst/>
                      </a:rPr>
                      <a:t>Социальная политика</a:t>
                    </a:r>
                    <a:r>
                      <a:rPr lang="ru-RU" sz="1800" b="0" i="0" u="none" strike="noStrike" baseline="0" dirty="0" smtClean="0">
                        <a:effectLst/>
                      </a:rPr>
                      <a:t/>
                    </a:r>
                    <a:br>
                      <a:rPr lang="ru-RU" sz="1800" b="0" i="0" u="none" strike="noStrike" baseline="0" dirty="0" smtClean="0">
                        <a:effectLst/>
                      </a:rPr>
                    </a:br>
                    <a:r>
                      <a:rPr lang="ru-RU" sz="1800" b="0" i="0" u="none" strike="noStrike" baseline="0" dirty="0" smtClean="0">
                        <a:effectLst/>
                      </a:rPr>
                      <a:t>5,4</a:t>
                    </a:r>
                    <a:r>
                      <a:rPr lang="ru-RU" dirty="0" smtClean="0"/>
                      <a:t>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5.8250408466337583E-2"/>
                  <c:y val="-0.24293320786875933"/>
                </c:manualLayout>
              </c:layout>
              <c:tx>
                <c:rich>
                  <a:bodyPr/>
                  <a:lstStyle/>
                  <a:p>
                    <a:r>
                      <a:rPr lang="ru-RU" sz="1800" b="0" i="0" u="none" strike="noStrike" baseline="0" dirty="0" smtClean="0">
                        <a:effectLst/>
                      </a:rPr>
                      <a:t>Культура</a:t>
                    </a:r>
                    <a:br>
                      <a:rPr lang="ru-RU" sz="1800" b="0" i="0" u="none" strike="noStrike" baseline="0" dirty="0" smtClean="0">
                        <a:effectLst/>
                      </a:rPr>
                    </a:br>
                    <a:r>
                      <a:rPr lang="ru-RU" sz="1800" b="0" i="0" u="none" strike="noStrike" baseline="0" dirty="0" smtClean="0">
                        <a:effectLst/>
                      </a:rPr>
                      <a:t>5,8</a:t>
                    </a:r>
                    <a:r>
                      <a:rPr lang="ru-RU" sz="1600" dirty="0" smtClean="0"/>
                      <a:t>%</a:t>
                    </a:r>
                    <a:endParaRPr lang="ru-RU" sz="16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-2.0960973755209666E-2"/>
                  <c:y val="-5.6370286201264115E-2"/>
                </c:manualLayout>
              </c:layout>
              <c:tx>
                <c:rich>
                  <a:bodyPr/>
                  <a:lstStyle/>
                  <a:p>
                    <a:r>
                      <a:rPr lang="ru-RU" sz="1100" b="0" i="0" u="none" strike="noStrike" baseline="0" dirty="0" smtClean="0">
                        <a:effectLst/>
                      </a:rPr>
                      <a:t>Общегосударственные вопросы</a:t>
                    </a:r>
                    <a:r>
                      <a:rPr lang="ru-RU" sz="1400" b="0" i="0" u="none" strike="noStrike" baseline="0" dirty="0" smtClean="0">
                        <a:effectLst/>
                      </a:rPr>
                      <a:t/>
                    </a:r>
                    <a:br>
                      <a:rPr lang="ru-RU" sz="1400" b="0" i="0" u="none" strike="noStrike" baseline="0" dirty="0" smtClean="0">
                        <a:effectLst/>
                      </a:rPr>
                    </a:br>
                    <a:r>
                      <a:rPr lang="ru-RU" sz="1400" b="0" i="0" u="none" strike="noStrike" baseline="0" dirty="0" smtClean="0">
                        <a:effectLst/>
                      </a:rPr>
                      <a:t>20,4</a:t>
                    </a:r>
                    <a:r>
                      <a:rPr lang="ru-RU" sz="1400" dirty="0" smtClean="0"/>
                      <a:t>%</a:t>
                    </a:r>
                    <a:endParaRPr lang="ru-RU" sz="14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-0.13137390952483363"/>
                  <c:y val="-4.5096228961011295E-3"/>
                </c:manualLayout>
              </c:layout>
              <c:tx>
                <c:rich>
                  <a:bodyPr/>
                  <a:lstStyle/>
                  <a:p>
                    <a:r>
                      <a:rPr lang="ru-RU" sz="1600" dirty="0"/>
                      <a:t>Национальная </a:t>
                    </a:r>
                    <a:r>
                      <a:rPr lang="ru-RU" sz="1600" dirty="0" smtClean="0"/>
                      <a:t>оборона</a:t>
                    </a:r>
                    <a:r>
                      <a:rPr lang="ru-RU" sz="1600" dirty="0"/>
                      <a:t>
</a:t>
                    </a:r>
                    <a:r>
                      <a:rPr lang="ru-RU" sz="1600" dirty="0" smtClean="0"/>
                      <a:t>0,4%</a:t>
                    </a:r>
                    <a:endParaRPr lang="ru-RU" sz="16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7"/>
              <c:layout>
                <c:manualLayout>
                  <c:x val="9.1773696908294539E-2"/>
                  <c:y val="-2.3526205525175769E-2"/>
                </c:manualLayout>
              </c:layout>
              <c:tx>
                <c:rich>
                  <a:bodyPr/>
                  <a:lstStyle/>
                  <a:p>
                    <a:r>
                      <a:rPr lang="ru-RU" sz="1600" b="0" i="0" u="none" strike="noStrike" baseline="0" dirty="0" smtClean="0">
                        <a:effectLst/>
                      </a:rPr>
                      <a:t>Национальная экономика</a:t>
                    </a:r>
                    <a:r>
                      <a:rPr lang="ru-RU" sz="1400" dirty="0" smtClean="0"/>
                      <a:t>
</a:t>
                    </a:r>
                    <a:r>
                      <a:rPr lang="ru-RU" sz="1400" dirty="0" smtClean="0"/>
                      <a:t>4,9%</a:t>
                    </a:r>
                    <a:endParaRPr lang="ru-RU" sz="14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8"/>
              <c:layout>
                <c:manualLayout>
                  <c:x val="0.2899189845368863"/>
                  <c:y val="5.6370286201264119E-4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/>
                      <a:t>Межбюджетные трансферты</a:t>
                    </a:r>
                    <a:r>
                      <a:rPr lang="ru-RU" dirty="0"/>
                      <a:t>
</a:t>
                    </a:r>
                    <a:r>
                      <a:rPr lang="ru-RU" sz="1600" dirty="0" smtClean="0"/>
                      <a:t>2%</a:t>
                    </a:r>
                    <a:endParaRPr lang="ru-RU" sz="16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9"/>
              <c:layout>
                <c:manualLayout>
                  <c:x val="0.42378089488527765"/>
                  <c:y val="7.1707265109012139E-2"/>
                </c:manualLayout>
              </c:layout>
              <c:tx>
                <c:rich>
                  <a:bodyPr/>
                  <a:lstStyle/>
                  <a:p>
                    <a:r>
                      <a:rPr lang="ru-RU"/>
                      <a:t>ФК и спорт
</a:t>
                    </a:r>
                    <a:r>
                      <a:rPr lang="ru-RU" smtClean="0"/>
                      <a:t>0,1%</a:t>
                    </a:r>
                    <a:endParaRPr lang="ru-RU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Лист1!$A$2:$A$11</c:f>
              <c:strCache>
                <c:ptCount val="10"/>
                <c:pt idx="0">
                  <c:v>Образование</c:v>
                </c:pt>
                <c:pt idx="1">
                  <c:v>Муниципальный долг</c:v>
                </c:pt>
                <c:pt idx="2">
                  <c:v>ЖКХ</c:v>
                </c:pt>
                <c:pt idx="3">
                  <c:v>Социальная политика</c:v>
                </c:pt>
                <c:pt idx="4">
                  <c:v>Культура</c:v>
                </c:pt>
                <c:pt idx="5">
                  <c:v>Общегосударственные вопросы</c:v>
                </c:pt>
                <c:pt idx="6">
                  <c:v>Национальная оборона</c:v>
                </c:pt>
                <c:pt idx="7">
                  <c:v>Национальная экономика</c:v>
                </c:pt>
                <c:pt idx="8">
                  <c:v>Межбюджетные трансферты</c:v>
                </c:pt>
                <c:pt idx="9">
                  <c:v>ФК и спорт</c:v>
                </c:pt>
              </c:strCache>
            </c:strRef>
          </c:cat>
          <c:val>
            <c:numRef>
              <c:f>Лист1!$B$2:$B$11</c:f>
              <c:numCache>
                <c:formatCode>0%</c:formatCode>
                <c:ptCount val="10"/>
                <c:pt idx="0">
                  <c:v>0.58899999999999997</c:v>
                </c:pt>
                <c:pt idx="1">
                  <c:v>1E-3</c:v>
                </c:pt>
                <c:pt idx="2">
                  <c:v>0.02</c:v>
                </c:pt>
                <c:pt idx="3">
                  <c:v>5.3999999999999999E-2</c:v>
                </c:pt>
                <c:pt idx="4">
                  <c:v>5.8000000000000003E-2</c:v>
                </c:pt>
                <c:pt idx="5">
                  <c:v>0.20399999999999999</c:v>
                </c:pt>
                <c:pt idx="6">
                  <c:v>4.0000000000000001E-3</c:v>
                </c:pt>
                <c:pt idx="7">
                  <c:v>4.9000000000000002E-2</c:v>
                </c:pt>
                <c:pt idx="8">
                  <c:v>0.02</c:v>
                </c:pt>
                <c:pt idx="9">
                  <c:v>1E-3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384597939678467"/>
          <c:y val="0.15720208081812373"/>
          <c:w val="0.54214796724930669"/>
          <c:h val="0.75549499325332004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C00000"/>
              </a:solidFill>
            </c:spPr>
          </c:dPt>
          <c:dPt>
            <c:idx val="1"/>
            <c:bubble3D val="0"/>
            <c:spPr>
              <a:solidFill>
                <a:srgbClr val="30E860"/>
              </a:solidFill>
            </c:spPr>
          </c:dPt>
          <c:dPt>
            <c:idx val="2"/>
            <c:bubble3D val="0"/>
            <c:spPr>
              <a:solidFill>
                <a:srgbClr val="0070C0"/>
              </a:solidFill>
            </c:spPr>
          </c:dPt>
          <c:dPt>
            <c:idx val="3"/>
            <c:bubble3D val="0"/>
            <c:spPr>
              <a:solidFill>
                <a:srgbClr val="FFC000"/>
              </a:solidFill>
            </c:spPr>
          </c:dPt>
          <c:dPt>
            <c:idx val="4"/>
            <c:bubble3D val="0"/>
            <c:spPr>
              <a:solidFill>
                <a:srgbClr val="00B0F0"/>
              </a:solidFill>
            </c:spPr>
          </c:dPt>
          <c:dPt>
            <c:idx val="6"/>
            <c:bubble3D val="0"/>
            <c:spPr>
              <a:solidFill>
                <a:srgbClr val="7030A0"/>
              </a:solidFill>
            </c:spPr>
          </c:dPt>
          <c:dPt>
            <c:idx val="7"/>
            <c:bubble3D val="0"/>
            <c:spPr>
              <a:solidFill>
                <a:srgbClr val="EF6039"/>
              </a:solidFill>
            </c:spPr>
          </c:dPt>
          <c:dLbls>
            <c:dLbl>
              <c:idx val="0"/>
              <c:layout>
                <c:manualLayout>
                  <c:x val="5.1251695785075865E-2"/>
                  <c:y val="3.0264008238051192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Образование
</a:t>
                    </a:r>
                    <a:r>
                      <a:rPr lang="ru-RU" dirty="0" smtClean="0"/>
                      <a:t>57%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5.6086403243676274E-2"/>
                  <c:y val="-4.5098004403098021E-3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 smtClean="0"/>
                      <a:t>Муниципальный</a:t>
                    </a:r>
                    <a:r>
                      <a:rPr lang="ru-RU" sz="1400" baseline="0" dirty="0" smtClean="0"/>
                      <a:t> долг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0,1%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0.23709903792544967"/>
                  <c:y val="-0.1064352673815780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ЖКХ</a:t>
                    </a:r>
                    <a:br>
                      <a:rPr lang="ru-RU" dirty="0" smtClean="0"/>
                    </a:br>
                    <a:r>
                      <a:rPr lang="ru-RU" dirty="0" smtClean="0"/>
                      <a:t>2,1%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0.11195404893849716"/>
                  <c:y val="-0.20623446488175556"/>
                </c:manualLayout>
              </c:layout>
              <c:tx>
                <c:rich>
                  <a:bodyPr/>
                  <a:lstStyle/>
                  <a:p>
                    <a:r>
                      <a:rPr lang="ru-RU" sz="1600" b="0" i="0" u="none" strike="noStrike" baseline="0" dirty="0" smtClean="0">
                        <a:effectLst/>
                      </a:rPr>
                      <a:t>Социальная политика</a:t>
                    </a:r>
                    <a:r>
                      <a:rPr lang="ru-RU" sz="1800" b="0" i="0" u="none" strike="noStrike" baseline="0" dirty="0" smtClean="0">
                        <a:effectLst/>
                      </a:rPr>
                      <a:t/>
                    </a:r>
                    <a:br>
                      <a:rPr lang="ru-RU" sz="1800" b="0" i="0" u="none" strike="noStrike" baseline="0" dirty="0" smtClean="0">
                        <a:effectLst/>
                      </a:rPr>
                    </a:br>
                    <a:r>
                      <a:rPr lang="ru-RU" sz="1800" b="0" i="0" u="none" strike="noStrike" baseline="0" dirty="0" smtClean="0">
                        <a:effectLst/>
                      </a:rPr>
                      <a:t>6,8</a:t>
                    </a:r>
                    <a:r>
                      <a:rPr lang="ru-RU" dirty="0" smtClean="0"/>
                      <a:t>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5.1778140858966738E-2"/>
                  <c:y val="-0.18205329877139409"/>
                </c:manualLayout>
              </c:layout>
              <c:tx>
                <c:rich>
                  <a:bodyPr/>
                  <a:lstStyle/>
                  <a:p>
                    <a:r>
                      <a:rPr lang="ru-RU" sz="1800" b="0" i="0" u="none" strike="noStrike" baseline="0" dirty="0" smtClean="0">
                        <a:effectLst/>
                      </a:rPr>
                      <a:t>Культура</a:t>
                    </a:r>
                    <a:br>
                      <a:rPr lang="ru-RU" sz="1800" b="0" i="0" u="none" strike="noStrike" baseline="0" dirty="0" smtClean="0">
                        <a:effectLst/>
                      </a:rPr>
                    </a:br>
                    <a:r>
                      <a:rPr lang="ru-RU" sz="1800" b="0" i="0" u="none" strike="noStrike" baseline="0" dirty="0" smtClean="0">
                        <a:effectLst/>
                      </a:rPr>
                      <a:t>6</a:t>
                    </a:r>
                    <a:r>
                      <a:rPr lang="ru-RU" sz="1600" dirty="0" smtClean="0"/>
                      <a:t>%</a:t>
                    </a:r>
                    <a:endParaRPr lang="ru-RU" sz="16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-1.8986295100748236E-2"/>
                  <c:y val="-4.5096228961011252E-2"/>
                </c:manualLayout>
              </c:layout>
              <c:tx>
                <c:rich>
                  <a:bodyPr/>
                  <a:lstStyle/>
                  <a:p>
                    <a:r>
                      <a:rPr lang="ru-RU" sz="1100" b="0" i="0" u="none" strike="noStrike" baseline="0" dirty="0" smtClean="0">
                        <a:effectLst/>
                      </a:rPr>
                      <a:t>Общегосударственные вопросы</a:t>
                    </a:r>
                    <a:r>
                      <a:rPr lang="ru-RU" sz="1400" b="0" i="0" u="none" strike="noStrike" baseline="0" dirty="0" smtClean="0">
                        <a:effectLst/>
                      </a:rPr>
                      <a:t/>
                    </a:r>
                    <a:br>
                      <a:rPr lang="ru-RU" sz="1400" b="0" i="0" u="none" strike="noStrike" baseline="0" dirty="0" smtClean="0">
                        <a:effectLst/>
                      </a:rPr>
                    </a:br>
                    <a:r>
                      <a:rPr lang="ru-RU" sz="1400" b="0" i="0" u="none" strike="noStrike" baseline="0" dirty="0" smtClean="0">
                        <a:effectLst/>
                      </a:rPr>
                      <a:t>20,3</a:t>
                    </a:r>
                    <a:r>
                      <a:rPr lang="ru-RU" sz="1400" dirty="0" smtClean="0"/>
                      <a:t>%</a:t>
                    </a:r>
                    <a:endParaRPr lang="ru-RU" sz="14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-0.13137390952483363"/>
                  <c:y val="-4.5096228961011295E-3"/>
                </c:manualLayout>
              </c:layout>
              <c:tx>
                <c:rich>
                  <a:bodyPr/>
                  <a:lstStyle/>
                  <a:p>
                    <a:r>
                      <a:rPr lang="ru-RU" sz="1600" dirty="0"/>
                      <a:t>Национальная </a:t>
                    </a:r>
                    <a:r>
                      <a:rPr lang="ru-RU" sz="1600" dirty="0" smtClean="0"/>
                      <a:t>оборона</a:t>
                    </a:r>
                    <a:r>
                      <a:rPr lang="ru-RU" sz="1600" dirty="0"/>
                      <a:t>
</a:t>
                    </a:r>
                    <a:r>
                      <a:rPr lang="ru-RU" sz="1600" dirty="0" smtClean="0"/>
                      <a:t>0,4%</a:t>
                    </a:r>
                    <a:endParaRPr lang="ru-RU" sz="16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7"/>
              <c:layout>
                <c:manualLayout>
                  <c:x val="9.1773696908294539E-2"/>
                  <c:y val="-2.3526205525175769E-2"/>
                </c:manualLayout>
              </c:layout>
              <c:tx>
                <c:rich>
                  <a:bodyPr/>
                  <a:lstStyle/>
                  <a:p>
                    <a:r>
                      <a:rPr lang="ru-RU" sz="1600" b="0" i="0" u="none" strike="noStrike" baseline="0" dirty="0" smtClean="0">
                        <a:effectLst/>
                      </a:rPr>
                      <a:t>Национальная экономика</a:t>
                    </a:r>
                    <a:r>
                      <a:rPr lang="ru-RU" sz="1400" dirty="0" smtClean="0"/>
                      <a:t>
</a:t>
                    </a:r>
                    <a:r>
                      <a:rPr lang="ru-RU" sz="1400" dirty="0" smtClean="0"/>
                      <a:t>5,1%</a:t>
                    </a:r>
                    <a:endParaRPr lang="ru-RU" sz="14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8"/>
              <c:layout>
                <c:manualLayout>
                  <c:x val="0.31904418877005525"/>
                  <c:y val="5.6370286201264119E-4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/>
                      <a:t>Межбюджетные трансферты</a:t>
                    </a:r>
                    <a:r>
                      <a:rPr lang="ru-RU" dirty="0"/>
                      <a:t>
</a:t>
                    </a:r>
                    <a:r>
                      <a:rPr lang="ru-RU" sz="1600" dirty="0" smtClean="0"/>
                      <a:t>2,1%</a:t>
                    </a:r>
                    <a:endParaRPr lang="ru-RU" sz="16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9"/>
              <c:layout>
                <c:manualLayout>
                  <c:x val="0.42378089488527765"/>
                  <c:y val="7.1707265109012139E-2"/>
                </c:manualLayout>
              </c:layout>
              <c:tx>
                <c:rich>
                  <a:bodyPr/>
                  <a:lstStyle/>
                  <a:p>
                    <a:r>
                      <a:rPr lang="ru-RU"/>
                      <a:t>ФК и спорт
</a:t>
                    </a:r>
                    <a:r>
                      <a:rPr lang="ru-RU" smtClean="0"/>
                      <a:t>0,1%</a:t>
                    </a:r>
                    <a:endParaRPr lang="ru-RU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Лист1!$A$2:$A$11</c:f>
              <c:strCache>
                <c:ptCount val="10"/>
                <c:pt idx="0">
                  <c:v>Образование</c:v>
                </c:pt>
                <c:pt idx="1">
                  <c:v>Муниципальный долг</c:v>
                </c:pt>
                <c:pt idx="2">
                  <c:v>ЖКХ</c:v>
                </c:pt>
                <c:pt idx="3">
                  <c:v>Социальная политика</c:v>
                </c:pt>
                <c:pt idx="4">
                  <c:v>Культура</c:v>
                </c:pt>
                <c:pt idx="5">
                  <c:v>Общегосударственные вопросы</c:v>
                </c:pt>
                <c:pt idx="6">
                  <c:v>Национальная оборона</c:v>
                </c:pt>
                <c:pt idx="7">
                  <c:v>Национальная экономика</c:v>
                </c:pt>
                <c:pt idx="8">
                  <c:v>Межбюджетные трансферты</c:v>
                </c:pt>
                <c:pt idx="9">
                  <c:v>ФК и спорт</c:v>
                </c:pt>
              </c:strCache>
            </c:strRef>
          </c:cat>
          <c:val>
            <c:numRef>
              <c:f>Лист1!$B$2:$B$11</c:f>
              <c:numCache>
                <c:formatCode>0%</c:formatCode>
                <c:ptCount val="10"/>
                <c:pt idx="0">
                  <c:v>0.56999999999999995</c:v>
                </c:pt>
                <c:pt idx="1">
                  <c:v>1E-3</c:v>
                </c:pt>
                <c:pt idx="2">
                  <c:v>2.1000000000000001E-2</c:v>
                </c:pt>
                <c:pt idx="3">
                  <c:v>6.8000000000000005E-2</c:v>
                </c:pt>
                <c:pt idx="4">
                  <c:v>0.06</c:v>
                </c:pt>
                <c:pt idx="5">
                  <c:v>0.20300000000000001</c:v>
                </c:pt>
                <c:pt idx="6">
                  <c:v>4.0000000000000001E-3</c:v>
                </c:pt>
                <c:pt idx="7">
                  <c:v>5.0999999999999997E-2</c:v>
                </c:pt>
                <c:pt idx="8">
                  <c:v>2.1000000000000001E-2</c:v>
                </c:pt>
                <c:pt idx="9">
                  <c:v>1E-3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C00000"/>
            </a:solidFill>
          </c:spPr>
          <c:explosion val="25"/>
          <c:dPt>
            <c:idx val="0"/>
            <c:bubble3D val="0"/>
            <c:spPr>
              <a:solidFill>
                <a:srgbClr val="008A3E"/>
              </a:solidFill>
            </c:spPr>
          </c:dPt>
          <c:dLbls>
            <c:delete val="1"/>
          </c:dLbls>
          <c:cat>
            <c:strRef>
              <c:f>Лист1!$A$2:$A$3</c:f>
              <c:strCache>
                <c:ptCount val="2"/>
                <c:pt idx="0">
                  <c:v>Структура непрограммных расходов</c:v>
                </c:pt>
                <c:pt idx="1">
                  <c:v>Структура программных расходов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0.27100000000000002</c:v>
                </c:pt>
                <c:pt idx="1">
                  <c:v>0.72899999999999998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3.5927078061285374E-2"/>
          <c:y val="4.4092323075213866E-2"/>
          <c:w val="0.92814584387742927"/>
          <c:h val="0.9118153538495722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C00000"/>
            </a:solidFill>
          </c:spPr>
          <c:explosion val="25"/>
          <c:dPt>
            <c:idx val="0"/>
            <c:bubble3D val="0"/>
            <c:spPr>
              <a:solidFill>
                <a:srgbClr val="008A3E"/>
              </a:solidFill>
            </c:spPr>
          </c:dPt>
          <c:dLbls>
            <c:delete val="1"/>
          </c:dLbls>
          <c:cat>
            <c:strRef>
              <c:f>Лист1!$A$2:$A$3</c:f>
              <c:strCache>
                <c:ptCount val="2"/>
                <c:pt idx="0">
                  <c:v>Структура непрограммных расходов</c:v>
                </c:pt>
                <c:pt idx="1">
                  <c:v>Структура программных расходов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0.32100000000000001</c:v>
                </c:pt>
                <c:pt idx="1">
                  <c:v>0.67900000000000005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C00000"/>
            </a:solidFill>
          </c:spPr>
          <c:explosion val="25"/>
          <c:dPt>
            <c:idx val="0"/>
            <c:bubble3D val="0"/>
            <c:spPr>
              <a:solidFill>
                <a:srgbClr val="008A3E"/>
              </a:solidFill>
            </c:spPr>
          </c:dPt>
          <c:dLbls>
            <c:delete val="1"/>
          </c:dLbls>
          <c:cat>
            <c:strRef>
              <c:f>Лист1!$A$2:$A$3</c:f>
              <c:strCache>
                <c:ptCount val="2"/>
                <c:pt idx="0">
                  <c:v>Структура непрограммных расходов</c:v>
                </c:pt>
                <c:pt idx="1">
                  <c:v>Структура программных расходов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0.34399999999999997</c:v>
                </c:pt>
                <c:pt idx="1">
                  <c:v>0.65600000000000003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28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50194850877817043"/>
          <c:y val="0.27557701922008665"/>
          <c:w val="0.47016546295637573"/>
          <c:h val="0.424502312243084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C00000"/>
              </a:solidFill>
            </c:spPr>
          </c:dPt>
          <c:dPt>
            <c:idx val="2"/>
            <c:bubble3D val="0"/>
            <c:spPr>
              <a:solidFill>
                <a:srgbClr val="FFFF00"/>
              </a:solidFill>
            </c:spPr>
          </c:dPt>
          <c:dPt>
            <c:idx val="3"/>
            <c:bubble3D val="0"/>
            <c:spPr>
              <a:solidFill>
                <a:srgbClr val="00B050"/>
              </a:solidFill>
            </c:spPr>
          </c:dPt>
          <c:dPt>
            <c:idx val="4"/>
            <c:bubble3D val="0"/>
            <c:spPr>
              <a:solidFill>
                <a:srgbClr val="7030A0"/>
              </a:solidFill>
            </c:spPr>
          </c:dPt>
          <c:cat>
            <c:strRef>
              <c:f>Лист1!$A$2:$A$11</c:f>
              <c:strCache>
                <c:ptCount val="10"/>
                <c:pt idx="0">
                  <c:v>мп1</c:v>
                </c:pt>
                <c:pt idx="1">
                  <c:v>мп2</c:v>
                </c:pt>
                <c:pt idx="2">
                  <c:v>мп3</c:v>
                </c:pt>
                <c:pt idx="3">
                  <c:v>мп4</c:v>
                </c:pt>
                <c:pt idx="4">
                  <c:v>мп5</c:v>
                </c:pt>
                <c:pt idx="5">
                  <c:v>мп6</c:v>
                </c:pt>
                <c:pt idx="6">
                  <c:v>мп7</c:v>
                </c:pt>
                <c:pt idx="7">
                  <c:v>мп8</c:v>
                </c:pt>
                <c:pt idx="8">
                  <c:v>мп9</c:v>
                </c:pt>
                <c:pt idx="9">
                  <c:v>мп10</c:v>
                </c:pt>
              </c:strCache>
            </c:strRef>
          </c:cat>
          <c:val>
            <c:numRef>
              <c:f>Лист1!$B$2:$B$11</c:f>
              <c:numCache>
                <c:formatCode>0%</c:formatCode>
                <c:ptCount val="10"/>
                <c:pt idx="0">
                  <c:v>0.85799999999999998</c:v>
                </c:pt>
                <c:pt idx="1">
                  <c:v>8.0399999999999999E-2</c:v>
                </c:pt>
                <c:pt idx="2">
                  <c:v>1.7000000000000001E-2</c:v>
                </c:pt>
                <c:pt idx="3">
                  <c:v>1.4999999999999999E-2</c:v>
                </c:pt>
                <c:pt idx="4">
                  <c:v>3.0000000000000001E-3</c:v>
                </c:pt>
                <c:pt idx="5">
                  <c:v>2E-3</c:v>
                </c:pt>
                <c:pt idx="6">
                  <c:v>1E-3</c:v>
                </c:pt>
                <c:pt idx="7">
                  <c:v>5.0000000000000001E-4</c:v>
                </c:pt>
                <c:pt idx="8">
                  <c:v>1E-4</c:v>
                </c:pt>
                <c:pt idx="9">
                  <c:v>2.3E-2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28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50194850877817043"/>
          <c:y val="0.27557701922008665"/>
          <c:w val="0.47016546295637573"/>
          <c:h val="0.424502312243084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C00000"/>
              </a:solidFill>
            </c:spPr>
          </c:dPt>
          <c:dPt>
            <c:idx val="2"/>
            <c:bubble3D val="0"/>
            <c:spPr>
              <a:solidFill>
                <a:srgbClr val="FFFF00"/>
              </a:solidFill>
            </c:spPr>
          </c:dPt>
          <c:dPt>
            <c:idx val="3"/>
            <c:bubble3D val="0"/>
            <c:spPr>
              <a:solidFill>
                <a:srgbClr val="00B050"/>
              </a:solidFill>
            </c:spPr>
          </c:dPt>
          <c:dPt>
            <c:idx val="4"/>
            <c:bubble3D val="0"/>
            <c:spPr>
              <a:solidFill>
                <a:srgbClr val="7030A0"/>
              </a:solidFill>
            </c:spPr>
          </c:dPt>
          <c:cat>
            <c:strRef>
              <c:f>Лист1!$A$2:$A$9</c:f>
              <c:strCache>
                <c:ptCount val="8"/>
                <c:pt idx="0">
                  <c:v>мп1</c:v>
                </c:pt>
                <c:pt idx="1">
                  <c:v>мп2</c:v>
                </c:pt>
                <c:pt idx="2">
                  <c:v>мп3</c:v>
                </c:pt>
                <c:pt idx="3">
                  <c:v>мп4</c:v>
                </c:pt>
                <c:pt idx="4">
                  <c:v>мп5</c:v>
                </c:pt>
                <c:pt idx="5">
                  <c:v>мп6</c:v>
                </c:pt>
                <c:pt idx="6">
                  <c:v>мп7</c:v>
                </c:pt>
                <c:pt idx="7">
                  <c:v>мп8</c:v>
                </c:pt>
              </c:strCache>
            </c:strRef>
          </c:cat>
          <c:val>
            <c:numRef>
              <c:f>Лист1!$B$2:$B$9</c:f>
              <c:numCache>
                <c:formatCode>0%</c:formatCode>
                <c:ptCount val="8"/>
                <c:pt idx="0">
                  <c:v>0.77900000000000003</c:v>
                </c:pt>
                <c:pt idx="1">
                  <c:v>0.11</c:v>
                </c:pt>
                <c:pt idx="2">
                  <c:v>6.4000000000000001E-2</c:v>
                </c:pt>
                <c:pt idx="3">
                  <c:v>3.0000000000000001E-3</c:v>
                </c:pt>
                <c:pt idx="4">
                  <c:v>4.0000000000000001E-3</c:v>
                </c:pt>
                <c:pt idx="5">
                  <c:v>7.0000000000000001E-3</c:v>
                </c:pt>
                <c:pt idx="6">
                  <c:v>1E-3</c:v>
                </c:pt>
                <c:pt idx="7">
                  <c:v>3.2000000000000001E-2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28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50194850877817043"/>
          <c:y val="0.27557701922008665"/>
          <c:w val="0.47016546295637573"/>
          <c:h val="0.424502312243084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C00000"/>
              </a:solidFill>
            </c:spPr>
          </c:dPt>
          <c:dPt>
            <c:idx val="2"/>
            <c:bubble3D val="0"/>
            <c:spPr>
              <a:solidFill>
                <a:srgbClr val="FFFF00"/>
              </a:solidFill>
            </c:spPr>
          </c:dPt>
          <c:dPt>
            <c:idx val="3"/>
            <c:bubble3D val="0"/>
            <c:spPr>
              <a:solidFill>
                <a:srgbClr val="00B050"/>
              </a:solidFill>
            </c:spPr>
          </c:dPt>
          <c:dPt>
            <c:idx val="4"/>
            <c:bubble3D val="0"/>
            <c:spPr>
              <a:solidFill>
                <a:srgbClr val="7030A0"/>
              </a:solidFill>
            </c:spPr>
          </c:dPt>
          <c:cat>
            <c:strRef>
              <c:f>Лист1!$A$2:$A$7</c:f>
              <c:strCache>
                <c:ptCount val="6"/>
                <c:pt idx="0">
                  <c:v>мп1</c:v>
                </c:pt>
                <c:pt idx="1">
                  <c:v>мп2</c:v>
                </c:pt>
                <c:pt idx="2">
                  <c:v>мп3</c:v>
                </c:pt>
                <c:pt idx="3">
                  <c:v>мп4</c:v>
                </c:pt>
                <c:pt idx="4">
                  <c:v>мп5</c:v>
                </c:pt>
                <c:pt idx="5">
                  <c:v>мп6</c:v>
                </c:pt>
              </c:strCache>
            </c:strRef>
          </c:cat>
          <c:val>
            <c:numRef>
              <c:f>Лист1!$B$2:$B$7</c:f>
              <c:numCache>
                <c:formatCode>0%</c:formatCode>
                <c:ptCount val="6"/>
                <c:pt idx="0">
                  <c:v>0.77300000000000002</c:v>
                </c:pt>
                <c:pt idx="1">
                  <c:v>0.11799999999999999</c:v>
                </c:pt>
                <c:pt idx="2">
                  <c:v>7.0000000000000007E-2</c:v>
                </c:pt>
                <c:pt idx="3">
                  <c:v>3.0000000000000001E-3</c:v>
                </c:pt>
                <c:pt idx="4">
                  <c:v>1E-3</c:v>
                </c:pt>
                <c:pt idx="5">
                  <c:v>3.5000000000000003E-2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0.67587</cdr:x>
      <cdr:y>0.825</cdr:y>
    </cdr:from>
    <cdr:to>
      <cdr:x>0.99209</cdr:x>
      <cdr:y>0.938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6156176" y="4752528"/>
          <a:ext cx="2880320" cy="65094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l" rtl="0"/>
          <a:r>
            <a:rPr lang="ru-RU" sz="1050" b="1" dirty="0" smtClean="0">
              <a:solidFill>
                <a:schemeClr val="tx1"/>
              </a:solidFill>
            </a:rPr>
            <a:t>Муниципальная</a:t>
          </a:r>
          <a:r>
            <a:rPr lang="ru-RU" sz="1050" b="1" baseline="0" dirty="0" smtClean="0">
              <a:solidFill>
                <a:schemeClr val="tx1"/>
              </a:solidFill>
            </a:rPr>
            <a:t> программа </a:t>
          </a:r>
          <a:r>
            <a:rPr lang="ru-RU" sz="1050" b="1" baseline="0" dirty="0" smtClean="0">
              <a:solidFill>
                <a:schemeClr val="tx1"/>
              </a:solidFill>
            </a:rPr>
            <a:t>«Развитие</a:t>
          </a:r>
          <a:br>
            <a:rPr lang="ru-RU" sz="1050" b="1" baseline="0" dirty="0" smtClean="0">
              <a:solidFill>
                <a:schemeClr val="tx1"/>
              </a:solidFill>
            </a:rPr>
          </a:br>
          <a:r>
            <a:rPr lang="ru-RU" sz="1050" b="1" baseline="0" dirty="0" smtClean="0">
              <a:solidFill>
                <a:schemeClr val="tx1"/>
              </a:solidFill>
            </a:rPr>
            <a:t>образования в Свердловском районе»</a:t>
          </a:r>
          <a:r>
            <a:rPr lang="ru-RU" sz="1200" b="1" baseline="0" dirty="0" smtClean="0">
              <a:solidFill>
                <a:schemeClr val="tx1"/>
              </a:solidFill>
            </a:rPr>
            <a:t/>
          </a:r>
          <a:br>
            <a:rPr lang="ru-RU" sz="1200" b="1" baseline="0" dirty="0" smtClean="0">
              <a:solidFill>
                <a:schemeClr val="tx1"/>
              </a:solidFill>
            </a:rPr>
          </a:br>
          <a:r>
            <a:rPr lang="ru-RU" sz="1200" b="1" baseline="0" dirty="0" smtClean="0">
              <a:solidFill>
                <a:srgbClr val="FFC000"/>
              </a:solidFill>
            </a:rPr>
            <a:t>85,8%</a:t>
          </a:r>
          <a:endParaRPr lang="ru-RU" sz="1200" b="1" dirty="0" smtClean="0">
            <a:solidFill>
              <a:srgbClr val="FFC000"/>
            </a:solidFill>
          </a:endParaRP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0.5723</cdr:y>
    </cdr:from>
    <cdr:to>
      <cdr:x>0.51298</cdr:x>
      <cdr:y>0.70082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107504" y="3296831"/>
          <a:ext cx="4565007" cy="74035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</a:t>
          </a:r>
          <a:r>
            <a:rPr lang="ru-RU" sz="1050" b="1" dirty="0" smtClean="0">
              <a:solidFill>
                <a:schemeClr val="tx1"/>
              </a:solidFill>
            </a:rPr>
            <a:t>Свердловского района </a:t>
          </a:r>
          <a:r>
            <a:rPr lang="ru-RU" sz="1050" b="1" dirty="0">
              <a:solidFill>
                <a:schemeClr val="tx1"/>
              </a:solidFill>
            </a:rPr>
            <a:t>«Развитие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культуры</a:t>
          </a:r>
          <a:r>
            <a:rPr lang="ru-RU" sz="1050" b="1" dirty="0">
              <a:solidFill>
                <a:schemeClr val="tx1"/>
              </a:solidFill>
            </a:rPr>
            <a:t>, </a:t>
          </a:r>
          <a:r>
            <a:rPr lang="ru-RU" sz="1050" b="1" dirty="0" smtClean="0">
              <a:solidFill>
                <a:schemeClr val="tx1"/>
              </a:solidFill>
            </a:rPr>
            <a:t>архивного дела, сохранение </a:t>
          </a:r>
          <a:r>
            <a:rPr lang="ru-RU" sz="1050" b="1" dirty="0">
              <a:solidFill>
                <a:schemeClr val="tx1"/>
              </a:solidFill>
            </a:rPr>
            <a:t>и реконструкция </a:t>
          </a:r>
          <a:r>
            <a:rPr lang="ru-RU" sz="1050" b="1" dirty="0" smtClean="0">
              <a:solidFill>
                <a:schemeClr val="tx1"/>
              </a:solidFill>
            </a:rPr>
            <a:t>военно-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мемориальных </a:t>
          </a:r>
          <a:r>
            <a:rPr lang="ru-RU" sz="1050" b="1" dirty="0">
              <a:solidFill>
                <a:schemeClr val="tx1"/>
              </a:solidFill>
            </a:rPr>
            <a:t>объектов </a:t>
          </a:r>
          <a:r>
            <a:rPr lang="ru-RU" sz="1050" b="1" dirty="0" smtClean="0">
              <a:solidFill>
                <a:schemeClr val="tx1"/>
              </a:solidFill>
            </a:rPr>
            <a:t>в </a:t>
          </a:r>
          <a:r>
            <a:rPr lang="ru-RU" sz="1050" b="1" dirty="0">
              <a:solidFill>
                <a:schemeClr val="tx1"/>
              </a:solidFill>
            </a:rPr>
            <a:t>Свердловском районе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8,04%</a:t>
          </a: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0.425</cdr:y>
    </cdr:from>
    <cdr:to>
      <cdr:x>0.50195</cdr:x>
      <cdr:y>0.575</cdr:y>
    </cdr:to>
    <cdr:sp macro="" textlink="">
      <cdr:nvSpPr>
        <cdr:cNvPr id="5" name="TextBox 1"/>
        <cdr:cNvSpPr txBox="1"/>
      </cdr:nvSpPr>
      <cdr:spPr>
        <a:xfrm xmlns:a="http://schemas.openxmlformats.org/drawingml/2006/main">
          <a:off x="107504" y="2448272"/>
          <a:ext cx="4464496" cy="86409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«Ремонт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улично-дорожной сети населенных </a:t>
          </a:r>
          <a:r>
            <a:rPr lang="ru-RU" sz="1050" b="1" dirty="0">
              <a:solidFill>
                <a:schemeClr val="tx1"/>
              </a:solidFill>
            </a:rPr>
            <a:t>пунктов района и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автомобильных </a:t>
          </a:r>
          <a:r>
            <a:rPr lang="ru-RU" sz="1050" b="1" dirty="0">
              <a:solidFill>
                <a:schemeClr val="tx1"/>
              </a:solidFill>
            </a:rPr>
            <a:t>дорог общего пользования </a:t>
          </a:r>
          <a:r>
            <a:rPr lang="ru-RU" sz="1050" b="1" dirty="0" smtClean="0">
              <a:solidFill>
                <a:schemeClr val="tx1"/>
              </a:solidFill>
            </a:rPr>
            <a:t>местного значения 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Свердловского </a:t>
          </a:r>
          <a:r>
            <a:rPr lang="ru-RU" sz="1050" b="1" dirty="0">
              <a:solidFill>
                <a:schemeClr val="tx1"/>
              </a:solidFill>
            </a:rPr>
            <a:t>района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1,7%</a:t>
          </a:r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0.3</cdr:y>
    </cdr:from>
    <cdr:to>
      <cdr:x>0.48614</cdr:x>
      <cdr:y>0.425</cdr:y>
    </cdr:to>
    <cdr:sp macro="" textlink="">
      <cdr:nvSpPr>
        <cdr:cNvPr id="6" name="TextBox 1"/>
        <cdr:cNvSpPr txBox="1"/>
      </cdr:nvSpPr>
      <cdr:spPr>
        <a:xfrm xmlns:a="http://schemas.openxmlformats.org/drawingml/2006/main">
          <a:off x="107504" y="1728192"/>
          <a:ext cx="4320480" cy="7200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«Устойчивое развитие сельских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территорий Свердловского </a:t>
          </a:r>
          <a:r>
            <a:rPr lang="ru-RU" sz="1050" b="1" dirty="0">
              <a:solidFill>
                <a:schemeClr val="tx1"/>
              </a:solidFill>
            </a:rPr>
            <a:t>района Орловской области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на </a:t>
          </a:r>
          <a:r>
            <a:rPr lang="ru-RU" sz="1050" b="1" dirty="0">
              <a:solidFill>
                <a:schemeClr val="tx1"/>
              </a:solidFill>
            </a:rPr>
            <a:t>2014-2017 годы и на период до 2020 года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1,5%</a:t>
          </a: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0.125</cdr:y>
    </cdr:from>
    <cdr:to>
      <cdr:x>0.39127</cdr:x>
      <cdr:y>0.2125</cdr:y>
    </cdr:to>
    <cdr:sp macro="" textlink="">
      <cdr:nvSpPr>
        <cdr:cNvPr id="7" name="TextBox 1"/>
        <cdr:cNvSpPr txBox="1"/>
      </cdr:nvSpPr>
      <cdr:spPr>
        <a:xfrm xmlns:a="http://schemas.openxmlformats.org/drawingml/2006/main">
          <a:off x="107504" y="720080"/>
          <a:ext cx="3456404" cy="5040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«Энергосбережение и повышение энергетической эффективности Свердловского района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Орловской </a:t>
          </a:r>
          <a:r>
            <a:rPr lang="ru-RU" sz="1050" b="1" dirty="0">
              <a:solidFill>
                <a:schemeClr val="tx1"/>
              </a:solidFill>
            </a:rPr>
            <a:t>области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0,05%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0.9</cdr:y>
    </cdr:from>
    <cdr:to>
      <cdr:x>0.66797</cdr:x>
      <cdr:y>1</cdr:y>
    </cdr:to>
    <cdr:sp macro="" textlink="">
      <cdr:nvSpPr>
        <cdr:cNvPr id="8" name="TextBox 1"/>
        <cdr:cNvSpPr txBox="1"/>
      </cdr:nvSpPr>
      <cdr:spPr>
        <a:xfrm xmlns:a="http://schemas.openxmlformats.org/drawingml/2006/main">
          <a:off x="107504" y="5184576"/>
          <a:ext cx="5976664" cy="5760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ru-RU" sz="1050" b="1" dirty="0">
              <a:solidFill>
                <a:schemeClr val="tx1"/>
              </a:solidFill>
            </a:rPr>
            <a:t>Муниципальная программа «Стимулирование социального </a:t>
          </a:r>
          <a:r>
            <a:rPr lang="ru-RU" sz="1050" b="1" dirty="0" smtClean="0">
              <a:solidFill>
                <a:schemeClr val="tx1"/>
              </a:solidFill>
            </a:rPr>
            <a:t>жилищного </a:t>
          </a:r>
          <a:r>
            <a:rPr lang="ru-RU" sz="1050" b="1" dirty="0">
              <a:solidFill>
                <a:schemeClr val="tx1"/>
              </a:solidFill>
            </a:rPr>
            <a:t>строительства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в </a:t>
          </a:r>
          <a:r>
            <a:rPr lang="ru-RU" sz="1050" b="1" dirty="0">
              <a:solidFill>
                <a:schemeClr val="tx1"/>
              </a:solidFill>
            </a:rPr>
            <a:t>Свердловском районе Орловской области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0,3%</a:t>
          </a: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0.49404</cdr:x>
      <cdr:y>0.475</cdr:y>
    </cdr:from>
    <cdr:to>
      <cdr:x>0.5731</cdr:x>
      <cdr:y>0.6</cdr:y>
    </cdr:to>
    <cdr:cxnSp macro="">
      <cdr:nvCxnSpPr>
        <cdr:cNvPr id="10" name="Прямая соединительная линия 9"/>
        <cdr:cNvCxnSpPr/>
      </cdr:nvCxnSpPr>
      <cdr:spPr>
        <a:xfrm xmlns:a="http://schemas.openxmlformats.org/drawingml/2006/main" flipH="1">
          <a:off x="4499992" y="2736304"/>
          <a:ext cx="720081" cy="720080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0.4387</cdr:x>
      <cdr:y>0.4375</cdr:y>
    </cdr:from>
    <cdr:to>
      <cdr:x>0.52567</cdr:x>
      <cdr:y>0.475</cdr:y>
    </cdr:to>
    <cdr:cxnSp macro="">
      <cdr:nvCxnSpPr>
        <cdr:cNvPr id="12" name="Прямая соединительная линия 11"/>
        <cdr:cNvCxnSpPr/>
      </cdr:nvCxnSpPr>
      <cdr:spPr>
        <a:xfrm xmlns:a="http://schemas.openxmlformats.org/drawingml/2006/main" flipH="1">
          <a:off x="3995936" y="2520280"/>
          <a:ext cx="792088" cy="216024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0.41499</cdr:x>
      <cdr:y>0.3625</cdr:y>
    </cdr:from>
    <cdr:to>
      <cdr:x>0.52567</cdr:x>
      <cdr:y>0.425</cdr:y>
    </cdr:to>
    <cdr:cxnSp macro="">
      <cdr:nvCxnSpPr>
        <cdr:cNvPr id="15" name="Прямая соединительная линия 14"/>
        <cdr:cNvCxnSpPr/>
      </cdr:nvCxnSpPr>
      <cdr:spPr>
        <a:xfrm xmlns:a="http://schemas.openxmlformats.org/drawingml/2006/main" flipH="1" flipV="1">
          <a:off x="3779912" y="2088232"/>
          <a:ext cx="1008112" cy="360040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0.46242</cdr:x>
      <cdr:y>0.25</cdr:y>
    </cdr:from>
    <cdr:to>
      <cdr:x>0.54938</cdr:x>
      <cdr:y>0.4</cdr:y>
    </cdr:to>
    <cdr:cxnSp macro="">
      <cdr:nvCxnSpPr>
        <cdr:cNvPr id="21" name="Прямая соединительная линия 20"/>
        <cdr:cNvCxnSpPr/>
      </cdr:nvCxnSpPr>
      <cdr:spPr>
        <a:xfrm xmlns:a="http://schemas.openxmlformats.org/drawingml/2006/main">
          <a:off x="4211960" y="1440160"/>
          <a:ext cx="792088" cy="864096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0.0118</cdr:x>
      <cdr:y>0.8125</cdr:y>
    </cdr:from>
    <cdr:to>
      <cdr:x>0.66797</cdr:x>
      <cdr:y>0.9125</cdr:y>
    </cdr:to>
    <cdr:sp macro="" textlink="">
      <cdr:nvSpPr>
        <cdr:cNvPr id="33" name="TextBox 1"/>
        <cdr:cNvSpPr txBox="1"/>
      </cdr:nvSpPr>
      <cdr:spPr>
        <a:xfrm xmlns:a="http://schemas.openxmlformats.org/drawingml/2006/main">
          <a:off x="107504" y="4680520"/>
          <a:ext cx="5976664" cy="5760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ru-RU" sz="1050" b="1" dirty="0">
              <a:solidFill>
                <a:schemeClr val="tx1"/>
              </a:solidFill>
            </a:rPr>
            <a:t>Муниципальная программа «Развитие физической культуры и спорта Свердловского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района </a:t>
          </a:r>
          <a:r>
            <a:rPr lang="ru-RU" sz="1050" b="1" dirty="0">
              <a:solidFill>
                <a:schemeClr val="tx1"/>
              </a:solidFill>
            </a:rPr>
            <a:t>на 2018-2021 годы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0,2%</a:t>
          </a: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0.6875</cdr:y>
    </cdr:from>
    <cdr:to>
      <cdr:x>0.66797</cdr:x>
      <cdr:y>0.7875</cdr:y>
    </cdr:to>
    <cdr:sp macro="" textlink="">
      <cdr:nvSpPr>
        <cdr:cNvPr id="34" name="TextBox 1"/>
        <cdr:cNvSpPr txBox="1"/>
      </cdr:nvSpPr>
      <cdr:spPr>
        <a:xfrm xmlns:a="http://schemas.openxmlformats.org/drawingml/2006/main">
          <a:off x="107504" y="3960440"/>
          <a:ext cx="5976664" cy="5760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ru-RU" sz="1050" b="1" dirty="0">
              <a:solidFill>
                <a:schemeClr val="tx1"/>
              </a:solidFill>
            </a:rPr>
            <a:t>Муниципальная программа «Паспортизация и принятие в муниципальную собственность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автомобильных </a:t>
          </a:r>
          <a:r>
            <a:rPr lang="ru-RU" sz="1050" b="1" dirty="0">
              <a:solidFill>
                <a:schemeClr val="tx1"/>
              </a:solidFill>
            </a:rPr>
            <a:t>дорог местного значения общего пользования муниципального образования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Свердловский </a:t>
          </a:r>
          <a:r>
            <a:rPr lang="ru-RU" sz="1050" b="1" dirty="0">
              <a:solidFill>
                <a:schemeClr val="tx1"/>
              </a:solidFill>
            </a:rPr>
            <a:t>район Орловской области на 2019-2022 годы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0,1%</a:t>
          </a: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0.2125</cdr:y>
    </cdr:from>
    <cdr:to>
      <cdr:x>0.39127</cdr:x>
      <cdr:y>0.3375</cdr:y>
    </cdr:to>
    <cdr:sp macro="" textlink="">
      <cdr:nvSpPr>
        <cdr:cNvPr id="35" name="TextBox 1"/>
        <cdr:cNvSpPr txBox="1"/>
      </cdr:nvSpPr>
      <cdr:spPr>
        <a:xfrm xmlns:a="http://schemas.openxmlformats.org/drawingml/2006/main">
          <a:off x="107504" y="1224136"/>
          <a:ext cx="3456404" cy="7200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«Управление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муниципальными </a:t>
          </a:r>
          <a:r>
            <a:rPr lang="ru-RU" sz="1050" b="1" dirty="0">
              <a:solidFill>
                <a:schemeClr val="tx1"/>
              </a:solidFill>
            </a:rPr>
            <a:t>финансами Свердловского района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2,3%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0.025</cdr:y>
    </cdr:from>
    <cdr:to>
      <cdr:x>0.39127</cdr:x>
      <cdr:y>0.15</cdr:y>
    </cdr:to>
    <cdr:sp macro="" textlink="">
      <cdr:nvSpPr>
        <cdr:cNvPr id="36" name="TextBox 1"/>
        <cdr:cNvSpPr txBox="1"/>
      </cdr:nvSpPr>
      <cdr:spPr>
        <a:xfrm xmlns:a="http://schemas.openxmlformats.org/drawingml/2006/main">
          <a:off x="107504" y="144016"/>
          <a:ext cx="3456404" cy="7200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«Повышение эффективности муниципального управления в Свердловском районе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Орловской </a:t>
          </a:r>
          <a:r>
            <a:rPr lang="ru-RU" sz="1050" b="1" dirty="0">
              <a:solidFill>
                <a:schemeClr val="tx1"/>
              </a:solidFill>
            </a:rPr>
            <a:t>области на 2017-2019 годы»</a:t>
          </a:r>
        </a:p>
        <a:p xmlns:a="http://schemas.openxmlformats.org/drawingml/2006/main">
          <a:pPr algn="l" rtl="0">
            <a:defRPr/>
          </a:pPr>
          <a:r>
            <a:rPr lang="ru-RU" sz="1200" b="1" dirty="0" smtClean="0">
              <a:solidFill>
                <a:srgbClr val="FFC000"/>
              </a:solidFill>
            </a:rPr>
            <a:t>0,01%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0.67587</cdr:x>
      <cdr:y>0.825</cdr:y>
    </cdr:from>
    <cdr:to>
      <cdr:x>0.99209</cdr:x>
      <cdr:y>0.938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6156176" y="4752528"/>
          <a:ext cx="2880320" cy="65094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l" rtl="0"/>
          <a:r>
            <a:rPr lang="ru-RU" sz="1050" b="1" dirty="0" smtClean="0">
              <a:solidFill>
                <a:schemeClr val="tx1"/>
              </a:solidFill>
            </a:rPr>
            <a:t>Муниципальная</a:t>
          </a:r>
          <a:r>
            <a:rPr lang="ru-RU" sz="1050" b="1" baseline="0" dirty="0" smtClean="0">
              <a:solidFill>
                <a:schemeClr val="tx1"/>
              </a:solidFill>
            </a:rPr>
            <a:t> программа «Развитие</a:t>
          </a:r>
          <a:br>
            <a:rPr lang="ru-RU" sz="1050" b="1" baseline="0" dirty="0" smtClean="0">
              <a:solidFill>
                <a:schemeClr val="tx1"/>
              </a:solidFill>
            </a:rPr>
          </a:br>
          <a:r>
            <a:rPr lang="ru-RU" sz="1050" b="1" baseline="0" dirty="0" smtClean="0">
              <a:solidFill>
                <a:schemeClr val="tx1"/>
              </a:solidFill>
            </a:rPr>
            <a:t>образования в Свердловском районе»</a:t>
          </a:r>
          <a:r>
            <a:rPr lang="ru-RU" sz="1200" b="1" baseline="0" dirty="0" smtClean="0">
              <a:solidFill>
                <a:schemeClr val="tx1"/>
              </a:solidFill>
            </a:rPr>
            <a:t/>
          </a:r>
          <a:br>
            <a:rPr lang="ru-RU" sz="1200" b="1" baseline="0" dirty="0" smtClean="0">
              <a:solidFill>
                <a:schemeClr val="tx1"/>
              </a:solidFill>
            </a:rPr>
          </a:br>
          <a:r>
            <a:rPr lang="ru-RU" sz="1200" b="1" baseline="0" dirty="0" smtClean="0">
              <a:solidFill>
                <a:srgbClr val="FFC000"/>
              </a:solidFill>
            </a:rPr>
            <a:t>77,9%</a:t>
          </a:r>
          <a:endParaRPr lang="ru-RU" sz="1200" b="1" dirty="0" smtClean="0">
            <a:solidFill>
              <a:srgbClr val="FFC000"/>
            </a:solidFill>
          </a:endParaRP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0.57773</cdr:y>
    </cdr:from>
    <cdr:to>
      <cdr:x>0.51298</cdr:x>
      <cdr:y>0.70625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107511" y="3328094"/>
          <a:ext cx="4565000" cy="74035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</a:t>
          </a:r>
          <a:r>
            <a:rPr lang="ru-RU" sz="1050" b="1" dirty="0" smtClean="0">
              <a:solidFill>
                <a:schemeClr val="tx1"/>
              </a:solidFill>
            </a:rPr>
            <a:t>Свердловского района </a:t>
          </a:r>
          <a:r>
            <a:rPr lang="ru-RU" sz="1050" b="1" dirty="0">
              <a:solidFill>
                <a:schemeClr val="tx1"/>
              </a:solidFill>
            </a:rPr>
            <a:t>«Развитие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культуры</a:t>
          </a:r>
          <a:r>
            <a:rPr lang="ru-RU" sz="1050" b="1" dirty="0">
              <a:solidFill>
                <a:schemeClr val="tx1"/>
              </a:solidFill>
            </a:rPr>
            <a:t>, </a:t>
          </a:r>
          <a:r>
            <a:rPr lang="ru-RU" sz="1050" b="1" dirty="0" smtClean="0">
              <a:solidFill>
                <a:schemeClr val="tx1"/>
              </a:solidFill>
            </a:rPr>
            <a:t>архивного дела, сохранение </a:t>
          </a:r>
          <a:r>
            <a:rPr lang="ru-RU" sz="1050" b="1" dirty="0">
              <a:solidFill>
                <a:schemeClr val="tx1"/>
              </a:solidFill>
            </a:rPr>
            <a:t>и реконструкция </a:t>
          </a:r>
          <a:r>
            <a:rPr lang="ru-RU" sz="1050" b="1" dirty="0" smtClean="0">
              <a:solidFill>
                <a:schemeClr val="tx1"/>
              </a:solidFill>
            </a:rPr>
            <a:t>военно-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мемориальных </a:t>
          </a:r>
          <a:r>
            <a:rPr lang="ru-RU" sz="1050" b="1" dirty="0">
              <a:solidFill>
                <a:schemeClr val="tx1"/>
              </a:solidFill>
            </a:rPr>
            <a:t>объектов </a:t>
          </a:r>
          <a:r>
            <a:rPr lang="ru-RU" sz="1050" b="1" dirty="0" smtClean="0">
              <a:solidFill>
                <a:schemeClr val="tx1"/>
              </a:solidFill>
            </a:rPr>
            <a:t>в </a:t>
          </a:r>
          <a:r>
            <a:rPr lang="ru-RU" sz="1050" b="1" dirty="0">
              <a:solidFill>
                <a:schemeClr val="tx1"/>
              </a:solidFill>
            </a:rPr>
            <a:t>Свердловском районе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11</a:t>
          </a:r>
          <a:r>
            <a:rPr lang="ru-RU" sz="1200" b="1" dirty="0" smtClean="0">
              <a:solidFill>
                <a:srgbClr val="FFC000"/>
              </a:solidFill>
            </a:rPr>
            <a:t>%</a:t>
          </a:r>
          <a:endParaRPr lang="ru-RU" sz="1200" b="1" dirty="0" smtClean="0">
            <a:solidFill>
              <a:srgbClr val="FFC000"/>
            </a:solidFill>
          </a:endParaRP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0.4</cdr:y>
    </cdr:from>
    <cdr:to>
      <cdr:x>0.50195</cdr:x>
      <cdr:y>0.55</cdr:y>
    </cdr:to>
    <cdr:sp macro="" textlink="">
      <cdr:nvSpPr>
        <cdr:cNvPr id="5" name="TextBox 1"/>
        <cdr:cNvSpPr txBox="1"/>
      </cdr:nvSpPr>
      <cdr:spPr>
        <a:xfrm xmlns:a="http://schemas.openxmlformats.org/drawingml/2006/main">
          <a:off x="107504" y="2304256"/>
          <a:ext cx="4464534" cy="86409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«Ремонт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улично-дорожной сети населенных </a:t>
          </a:r>
          <a:r>
            <a:rPr lang="ru-RU" sz="1050" b="1" dirty="0">
              <a:solidFill>
                <a:schemeClr val="tx1"/>
              </a:solidFill>
            </a:rPr>
            <a:t>пунктов района и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автомобильных </a:t>
          </a:r>
          <a:r>
            <a:rPr lang="ru-RU" sz="1050" b="1" dirty="0">
              <a:solidFill>
                <a:schemeClr val="tx1"/>
              </a:solidFill>
            </a:rPr>
            <a:t>дорог общего пользования </a:t>
          </a:r>
          <a:r>
            <a:rPr lang="ru-RU" sz="1050" b="1" dirty="0" smtClean="0">
              <a:solidFill>
                <a:schemeClr val="tx1"/>
              </a:solidFill>
            </a:rPr>
            <a:t>местного значения 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Свердловского </a:t>
          </a:r>
          <a:r>
            <a:rPr lang="ru-RU" sz="1050" b="1" dirty="0">
              <a:solidFill>
                <a:schemeClr val="tx1"/>
              </a:solidFill>
            </a:rPr>
            <a:t>района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6,4%</a:t>
          </a:r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0.15</cdr:y>
    </cdr:from>
    <cdr:to>
      <cdr:x>0.48614</cdr:x>
      <cdr:y>0.275</cdr:y>
    </cdr:to>
    <cdr:sp macro="" textlink="">
      <cdr:nvSpPr>
        <cdr:cNvPr id="6" name="TextBox 1"/>
        <cdr:cNvSpPr txBox="1"/>
      </cdr:nvSpPr>
      <cdr:spPr>
        <a:xfrm xmlns:a="http://schemas.openxmlformats.org/drawingml/2006/main">
          <a:off x="107504" y="864096"/>
          <a:ext cx="4320528" cy="7200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«Устойчивое развитие сельских </a:t>
          </a:r>
          <a:r>
            <a:rPr lang="ru-RU" sz="1050" b="1" dirty="0" smtClean="0">
              <a:solidFill>
                <a:schemeClr val="tx1"/>
              </a:solidFill>
            </a:rPr>
            <a:t>территорий </a:t>
          </a:r>
          <a:r>
            <a:rPr lang="ru-RU" sz="1050" b="1" dirty="0" smtClean="0">
              <a:solidFill>
                <a:schemeClr val="tx1"/>
              </a:solidFill>
            </a:rPr>
            <a:t>Свердловского </a:t>
          </a:r>
          <a:r>
            <a:rPr lang="ru-RU" sz="1050" b="1" dirty="0">
              <a:solidFill>
                <a:schemeClr val="tx1"/>
              </a:solidFill>
            </a:rPr>
            <a:t>района Орловской области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на </a:t>
          </a:r>
          <a:r>
            <a:rPr lang="ru-RU" sz="1050" b="1" dirty="0">
              <a:solidFill>
                <a:schemeClr val="tx1"/>
              </a:solidFill>
            </a:rPr>
            <a:t>2014-2017 годы и на период до 2020 года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0,7%</a:t>
          </a:r>
          <a:endParaRPr lang="ru-RU" sz="1200" b="1" dirty="0" smtClean="0">
            <a:solidFill>
              <a:srgbClr val="FFC000"/>
            </a:solidFill>
          </a:endParaRP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0.0375</cdr:y>
    </cdr:from>
    <cdr:to>
      <cdr:x>0.90514</cdr:x>
      <cdr:y>0.125</cdr:y>
    </cdr:to>
    <cdr:sp macro="" textlink="">
      <cdr:nvSpPr>
        <cdr:cNvPr id="7" name="TextBox 1"/>
        <cdr:cNvSpPr txBox="1"/>
      </cdr:nvSpPr>
      <cdr:spPr>
        <a:xfrm xmlns:a="http://schemas.openxmlformats.org/drawingml/2006/main">
          <a:off x="107504" y="216024"/>
          <a:ext cx="8136928" cy="5040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«Энергосбережение и повышение энергетической эффективности Свердловского района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Орловской </a:t>
          </a:r>
          <a:r>
            <a:rPr lang="ru-RU" sz="1050" b="1" dirty="0">
              <a:solidFill>
                <a:schemeClr val="tx1"/>
              </a:solidFill>
            </a:rPr>
            <a:t>области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0,1%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0.85</cdr:y>
    </cdr:from>
    <cdr:to>
      <cdr:x>0.66797</cdr:x>
      <cdr:y>0.95</cdr:y>
    </cdr:to>
    <cdr:sp macro="" textlink="">
      <cdr:nvSpPr>
        <cdr:cNvPr id="8" name="TextBox 1"/>
        <cdr:cNvSpPr txBox="1"/>
      </cdr:nvSpPr>
      <cdr:spPr>
        <a:xfrm xmlns:a="http://schemas.openxmlformats.org/drawingml/2006/main">
          <a:off x="107504" y="4896544"/>
          <a:ext cx="5976727" cy="5760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ru-RU" sz="1050" b="1" dirty="0">
              <a:solidFill>
                <a:schemeClr val="tx1"/>
              </a:solidFill>
            </a:rPr>
            <a:t>Муниципальная программа «Стимулирование социального </a:t>
          </a:r>
          <a:r>
            <a:rPr lang="ru-RU" sz="1050" b="1" dirty="0" smtClean="0">
              <a:solidFill>
                <a:schemeClr val="tx1"/>
              </a:solidFill>
            </a:rPr>
            <a:t>жилищного </a:t>
          </a:r>
          <a:r>
            <a:rPr lang="ru-RU" sz="1050" b="1" dirty="0">
              <a:solidFill>
                <a:schemeClr val="tx1"/>
              </a:solidFill>
            </a:rPr>
            <a:t>строительства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в </a:t>
          </a:r>
          <a:r>
            <a:rPr lang="ru-RU" sz="1050" b="1" dirty="0">
              <a:solidFill>
                <a:schemeClr val="tx1"/>
              </a:solidFill>
            </a:rPr>
            <a:t>Свердловском районе Орловской области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0,4%</a:t>
          </a:r>
          <a:endParaRPr lang="ru-RU" sz="1200" b="1" dirty="0" smtClean="0">
            <a:solidFill>
              <a:srgbClr val="FFC000"/>
            </a:solidFill>
          </a:endParaRP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0.49404</cdr:x>
      <cdr:y>0.55</cdr:y>
    </cdr:from>
    <cdr:to>
      <cdr:x>0.58891</cdr:x>
      <cdr:y>0.6</cdr:y>
    </cdr:to>
    <cdr:cxnSp macro="">
      <cdr:nvCxnSpPr>
        <cdr:cNvPr id="10" name="Прямая соединительная линия 9"/>
        <cdr:cNvCxnSpPr/>
      </cdr:nvCxnSpPr>
      <cdr:spPr>
        <a:xfrm xmlns:a="http://schemas.openxmlformats.org/drawingml/2006/main" flipH="1">
          <a:off x="4499966" y="3168352"/>
          <a:ext cx="864122" cy="288032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0.44661</cdr:x>
      <cdr:y>0.45</cdr:y>
    </cdr:from>
    <cdr:to>
      <cdr:x>0.55729</cdr:x>
      <cdr:y>0.4625</cdr:y>
    </cdr:to>
    <cdr:cxnSp macro="">
      <cdr:nvCxnSpPr>
        <cdr:cNvPr id="12" name="Прямая соединительная линия 11"/>
        <cdr:cNvCxnSpPr/>
      </cdr:nvCxnSpPr>
      <cdr:spPr>
        <a:xfrm xmlns:a="http://schemas.openxmlformats.org/drawingml/2006/main" flipH="1" flipV="1">
          <a:off x="4067944" y="2592288"/>
          <a:ext cx="1008113" cy="72008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0.4387</cdr:x>
      <cdr:y>0.3125</cdr:y>
    </cdr:from>
    <cdr:to>
      <cdr:x>0.53357</cdr:x>
      <cdr:y>0.4</cdr:y>
    </cdr:to>
    <cdr:cxnSp macro="">
      <cdr:nvCxnSpPr>
        <cdr:cNvPr id="15" name="Прямая соединительная линия 14"/>
        <cdr:cNvCxnSpPr/>
      </cdr:nvCxnSpPr>
      <cdr:spPr>
        <a:xfrm xmlns:a="http://schemas.openxmlformats.org/drawingml/2006/main" flipH="1" flipV="1">
          <a:off x="3995936" y="1800200"/>
          <a:ext cx="864097" cy="504056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0.0118</cdr:x>
      <cdr:y>0.725</cdr:y>
    </cdr:from>
    <cdr:to>
      <cdr:x>0.66797</cdr:x>
      <cdr:y>0.825</cdr:y>
    </cdr:to>
    <cdr:sp macro="" textlink="">
      <cdr:nvSpPr>
        <cdr:cNvPr id="33" name="TextBox 1"/>
        <cdr:cNvSpPr txBox="1"/>
      </cdr:nvSpPr>
      <cdr:spPr>
        <a:xfrm xmlns:a="http://schemas.openxmlformats.org/drawingml/2006/main">
          <a:off x="107504" y="4176464"/>
          <a:ext cx="5976727" cy="5760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ru-RU" sz="1050" b="1" dirty="0">
              <a:solidFill>
                <a:schemeClr val="tx1"/>
              </a:solidFill>
            </a:rPr>
            <a:t>Муниципальная программа «Развитие физической культуры и спорта Свердловского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района </a:t>
          </a:r>
          <a:r>
            <a:rPr lang="ru-RU" sz="1050" b="1" dirty="0">
              <a:solidFill>
                <a:schemeClr val="tx1"/>
              </a:solidFill>
            </a:rPr>
            <a:t>на 2018-2021 годы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0,3%</a:t>
          </a:r>
          <a:endParaRPr lang="ru-RU" sz="1200" b="1" dirty="0" smtClean="0">
            <a:solidFill>
              <a:srgbClr val="FFC000"/>
            </a:solidFill>
          </a:endParaRP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0.275</cdr:y>
    </cdr:from>
    <cdr:to>
      <cdr:x>0.39127</cdr:x>
      <cdr:y>0.4</cdr:y>
    </cdr:to>
    <cdr:sp macro="" textlink="">
      <cdr:nvSpPr>
        <cdr:cNvPr id="35" name="TextBox 1"/>
        <cdr:cNvSpPr txBox="1"/>
      </cdr:nvSpPr>
      <cdr:spPr>
        <a:xfrm xmlns:a="http://schemas.openxmlformats.org/drawingml/2006/main">
          <a:off x="107504" y="1584176"/>
          <a:ext cx="3456404" cy="7200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«Управление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муниципальными </a:t>
          </a:r>
          <a:r>
            <a:rPr lang="ru-RU" sz="1050" b="1" dirty="0">
              <a:solidFill>
                <a:schemeClr val="tx1"/>
              </a:solidFill>
            </a:rPr>
            <a:t>финансами Свердловского района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3,2</a:t>
          </a:r>
          <a:r>
            <a:rPr lang="ru-RU" sz="1200" b="1" dirty="0" smtClean="0">
              <a:solidFill>
                <a:srgbClr val="FFC000"/>
              </a:solidFill>
            </a:rPr>
            <a:t>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0.62844</cdr:x>
      <cdr:y>0.825</cdr:y>
    </cdr:from>
    <cdr:to>
      <cdr:x>0.94466</cdr:x>
      <cdr:y>0.938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5724128" y="4752528"/>
          <a:ext cx="2880291" cy="6509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l" rtl="0"/>
          <a:r>
            <a:rPr lang="ru-RU" sz="1200" b="1" dirty="0" smtClean="0">
              <a:solidFill>
                <a:schemeClr val="tx1"/>
              </a:solidFill>
            </a:rPr>
            <a:t>Муниципальная</a:t>
          </a:r>
          <a:r>
            <a:rPr lang="ru-RU" sz="1200" b="1" baseline="0" dirty="0" smtClean="0">
              <a:solidFill>
                <a:schemeClr val="tx1"/>
              </a:solidFill>
            </a:rPr>
            <a:t> программа «Развитие</a:t>
          </a:r>
          <a:br>
            <a:rPr lang="ru-RU" sz="1200" b="1" baseline="0" dirty="0" smtClean="0">
              <a:solidFill>
                <a:schemeClr val="tx1"/>
              </a:solidFill>
            </a:rPr>
          </a:br>
          <a:r>
            <a:rPr lang="ru-RU" sz="1200" b="1" baseline="0" dirty="0" smtClean="0">
              <a:solidFill>
                <a:schemeClr val="tx1"/>
              </a:solidFill>
            </a:rPr>
            <a:t>образования в Свердловском районе»</a:t>
          </a:r>
          <a:br>
            <a:rPr lang="ru-RU" sz="1200" b="1" baseline="0" dirty="0" smtClean="0">
              <a:solidFill>
                <a:schemeClr val="tx1"/>
              </a:solidFill>
            </a:rPr>
          </a:br>
          <a:r>
            <a:rPr lang="ru-RU" sz="1200" b="1" baseline="0" dirty="0" smtClean="0">
              <a:solidFill>
                <a:srgbClr val="FFC000"/>
              </a:solidFill>
            </a:rPr>
            <a:t>77,3%</a:t>
          </a:r>
          <a:endParaRPr lang="ru-RU" sz="1200" b="1" dirty="0" smtClean="0">
            <a:solidFill>
              <a:srgbClr val="FFC000"/>
            </a:solidFill>
          </a:endParaRP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0.64199</cdr:y>
    </cdr:from>
    <cdr:to>
      <cdr:x>0.51298</cdr:x>
      <cdr:y>0.77051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107511" y="3698273"/>
          <a:ext cx="4565000" cy="74035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200" b="1" dirty="0">
              <a:solidFill>
                <a:schemeClr val="tx1"/>
              </a:solidFill>
            </a:rPr>
            <a:t>Муниципальная программа </a:t>
          </a:r>
          <a:r>
            <a:rPr lang="ru-RU" sz="1200" b="1" dirty="0" smtClean="0">
              <a:solidFill>
                <a:schemeClr val="tx1"/>
              </a:solidFill>
            </a:rPr>
            <a:t>Свердловского района </a:t>
          </a:r>
          <a:r>
            <a:rPr lang="ru-RU" sz="1200" b="1" dirty="0" smtClean="0">
              <a:solidFill>
                <a:schemeClr val="tx1"/>
              </a:solidFill>
            </a:rPr>
            <a:t/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chemeClr val="tx1"/>
              </a:solidFill>
            </a:rPr>
            <a:t>«</a:t>
          </a:r>
          <a:r>
            <a:rPr lang="ru-RU" sz="1200" b="1" dirty="0">
              <a:solidFill>
                <a:schemeClr val="tx1"/>
              </a:solidFill>
            </a:rPr>
            <a:t>Развитие </a:t>
          </a:r>
          <a:r>
            <a:rPr lang="ru-RU" sz="1200" b="1" dirty="0" smtClean="0">
              <a:solidFill>
                <a:schemeClr val="tx1"/>
              </a:solidFill>
            </a:rPr>
            <a:t>культуры</a:t>
          </a:r>
          <a:r>
            <a:rPr lang="ru-RU" sz="1200" b="1" dirty="0">
              <a:solidFill>
                <a:schemeClr val="tx1"/>
              </a:solidFill>
            </a:rPr>
            <a:t>, </a:t>
          </a:r>
          <a:r>
            <a:rPr lang="ru-RU" sz="1200" b="1" dirty="0" smtClean="0">
              <a:solidFill>
                <a:schemeClr val="tx1"/>
              </a:solidFill>
            </a:rPr>
            <a:t>архивного дела, сохранение </a:t>
          </a:r>
          <a:r>
            <a:rPr lang="ru-RU" sz="1200" b="1" dirty="0" smtClean="0">
              <a:solidFill>
                <a:schemeClr val="tx1"/>
              </a:solidFill>
            </a:rPr>
            <a:t>и</a:t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chemeClr val="tx1"/>
              </a:solidFill>
            </a:rPr>
            <a:t>реконструкция военно-мемориальных </a:t>
          </a:r>
          <a:r>
            <a:rPr lang="ru-RU" sz="1200" b="1" dirty="0">
              <a:solidFill>
                <a:schemeClr val="tx1"/>
              </a:solidFill>
            </a:rPr>
            <a:t>объектов </a:t>
          </a:r>
          <a:r>
            <a:rPr lang="ru-RU" sz="1200" b="1" dirty="0" smtClean="0">
              <a:solidFill>
                <a:schemeClr val="tx1"/>
              </a:solidFill>
            </a:rPr>
            <a:t>в </a:t>
          </a:r>
          <a:r>
            <a:rPr lang="ru-RU" sz="1200" b="1" dirty="0">
              <a:solidFill>
                <a:schemeClr val="tx1"/>
              </a:solidFill>
            </a:rPr>
            <a:t>Свердловском районе</a:t>
          </a:r>
          <a:r>
            <a:rPr lang="ru-RU" sz="1200" b="1" dirty="0" smtClean="0">
              <a:solidFill>
                <a:schemeClr val="tx1"/>
              </a:solidFill>
            </a:rPr>
            <a:t>»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11,8%</a:t>
          </a:r>
          <a:endParaRPr lang="ru-RU" sz="1200" b="1" dirty="0" smtClean="0">
            <a:solidFill>
              <a:srgbClr val="FFC000"/>
            </a:solidFill>
          </a:endParaRP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0.425</cdr:y>
    </cdr:from>
    <cdr:to>
      <cdr:x>0.50195</cdr:x>
      <cdr:y>0.575</cdr:y>
    </cdr:to>
    <cdr:sp macro="" textlink="">
      <cdr:nvSpPr>
        <cdr:cNvPr id="5" name="TextBox 1"/>
        <cdr:cNvSpPr txBox="1"/>
      </cdr:nvSpPr>
      <cdr:spPr>
        <a:xfrm xmlns:a="http://schemas.openxmlformats.org/drawingml/2006/main">
          <a:off x="107504" y="2448272"/>
          <a:ext cx="4464534" cy="86409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200" b="1" dirty="0">
              <a:solidFill>
                <a:schemeClr val="tx1"/>
              </a:solidFill>
            </a:rPr>
            <a:t>Муниципальная программа Свердловского района </a:t>
          </a:r>
          <a:r>
            <a:rPr lang="ru-RU" sz="1200" b="1" dirty="0" smtClean="0">
              <a:solidFill>
                <a:schemeClr val="tx1"/>
              </a:solidFill>
            </a:rPr>
            <a:t/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chemeClr val="tx1"/>
              </a:solidFill>
            </a:rPr>
            <a:t>«</a:t>
          </a:r>
          <a:r>
            <a:rPr lang="ru-RU" sz="1200" b="1" dirty="0">
              <a:solidFill>
                <a:schemeClr val="tx1"/>
              </a:solidFill>
            </a:rPr>
            <a:t>Ремонт </a:t>
          </a:r>
          <a:r>
            <a:rPr lang="ru-RU" sz="1200" b="1" dirty="0" smtClean="0">
              <a:solidFill>
                <a:schemeClr val="tx1"/>
              </a:solidFill>
            </a:rPr>
            <a:t>улично-дорожной </a:t>
          </a:r>
          <a:r>
            <a:rPr lang="ru-RU" sz="1200" b="1" dirty="0" smtClean="0">
              <a:solidFill>
                <a:schemeClr val="tx1"/>
              </a:solidFill>
            </a:rPr>
            <a:t>сети населенных </a:t>
          </a:r>
          <a:r>
            <a:rPr lang="ru-RU" sz="1200" b="1" dirty="0">
              <a:solidFill>
                <a:schemeClr val="tx1"/>
              </a:solidFill>
            </a:rPr>
            <a:t>пунктов </a:t>
          </a:r>
          <a:r>
            <a:rPr lang="ru-RU" sz="1200" b="1" dirty="0" smtClean="0">
              <a:solidFill>
                <a:schemeClr val="tx1"/>
              </a:solidFill>
            </a:rPr>
            <a:t/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chemeClr val="tx1"/>
              </a:solidFill>
            </a:rPr>
            <a:t>района </a:t>
          </a:r>
          <a:r>
            <a:rPr lang="ru-RU" sz="1200" b="1" dirty="0">
              <a:solidFill>
                <a:schemeClr val="tx1"/>
              </a:solidFill>
            </a:rPr>
            <a:t>и </a:t>
          </a:r>
          <a:r>
            <a:rPr lang="ru-RU" sz="1200" b="1" dirty="0" smtClean="0">
              <a:solidFill>
                <a:schemeClr val="tx1"/>
              </a:solidFill>
            </a:rPr>
            <a:t>автомобильных </a:t>
          </a:r>
          <a:r>
            <a:rPr lang="ru-RU" sz="1200" b="1" dirty="0">
              <a:solidFill>
                <a:schemeClr val="tx1"/>
              </a:solidFill>
            </a:rPr>
            <a:t>дорог общего пользования </a:t>
          </a:r>
          <a:r>
            <a:rPr lang="ru-RU" sz="1200" b="1" dirty="0" smtClean="0">
              <a:solidFill>
                <a:schemeClr val="tx1"/>
              </a:solidFill>
            </a:rPr>
            <a:t/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chemeClr val="tx1"/>
              </a:solidFill>
            </a:rPr>
            <a:t>местного </a:t>
          </a:r>
          <a:r>
            <a:rPr lang="ru-RU" sz="1200" b="1" dirty="0" smtClean="0">
              <a:solidFill>
                <a:schemeClr val="tx1"/>
              </a:solidFill>
            </a:rPr>
            <a:t>значения </a:t>
          </a:r>
          <a:r>
            <a:rPr lang="ru-RU" sz="1200" b="1" dirty="0" smtClean="0">
              <a:solidFill>
                <a:schemeClr val="tx1"/>
              </a:solidFill>
            </a:rPr>
            <a:t>Свердловского </a:t>
          </a:r>
          <a:r>
            <a:rPr lang="ru-RU" sz="1200" b="1" dirty="0">
              <a:solidFill>
                <a:schemeClr val="tx1"/>
              </a:solidFill>
            </a:rPr>
            <a:t>района</a:t>
          </a:r>
          <a:r>
            <a:rPr lang="ru-RU" sz="1200" b="1" dirty="0" smtClean="0">
              <a:solidFill>
                <a:schemeClr val="tx1"/>
              </a:solidFill>
            </a:rPr>
            <a:t>»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>
              <a:solidFill>
                <a:srgbClr val="FFC000"/>
              </a:solidFill>
            </a:rPr>
            <a:t>7</a:t>
          </a:r>
          <a:r>
            <a:rPr lang="ru-RU" sz="1200" b="1" dirty="0" smtClean="0">
              <a:solidFill>
                <a:srgbClr val="FFC000"/>
              </a:solidFill>
            </a:rPr>
            <a:t>%</a:t>
          </a:r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0.0875</cdr:y>
    </cdr:from>
    <cdr:to>
      <cdr:x>0.90514</cdr:x>
      <cdr:y>0.175</cdr:y>
    </cdr:to>
    <cdr:sp macro="" textlink="">
      <cdr:nvSpPr>
        <cdr:cNvPr id="7" name="TextBox 1"/>
        <cdr:cNvSpPr txBox="1"/>
      </cdr:nvSpPr>
      <cdr:spPr>
        <a:xfrm xmlns:a="http://schemas.openxmlformats.org/drawingml/2006/main">
          <a:off x="107504" y="504056"/>
          <a:ext cx="8136991" cy="5040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200" b="1" dirty="0">
              <a:solidFill>
                <a:schemeClr val="tx1"/>
              </a:solidFill>
            </a:rPr>
            <a:t>Муниципальная программа «Энергосбережение и повышение энергетической эффективности </a:t>
          </a:r>
          <a:r>
            <a:rPr lang="ru-RU" sz="1200" b="1" dirty="0" smtClean="0">
              <a:solidFill>
                <a:schemeClr val="tx1"/>
              </a:solidFill>
            </a:rPr>
            <a:t/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chemeClr val="tx1"/>
              </a:solidFill>
            </a:rPr>
            <a:t>Свердловского </a:t>
          </a:r>
          <a:r>
            <a:rPr lang="ru-RU" sz="1200" b="1" dirty="0">
              <a:solidFill>
                <a:schemeClr val="tx1"/>
              </a:solidFill>
            </a:rPr>
            <a:t>района </a:t>
          </a:r>
          <a:r>
            <a:rPr lang="ru-RU" sz="1200" b="1" dirty="0" smtClean="0">
              <a:solidFill>
                <a:schemeClr val="tx1"/>
              </a:solidFill>
            </a:rPr>
            <a:t>Орловской </a:t>
          </a:r>
          <a:r>
            <a:rPr lang="ru-RU" sz="1200" b="1" dirty="0">
              <a:solidFill>
                <a:schemeClr val="tx1"/>
              </a:solidFill>
            </a:rPr>
            <a:t>области</a:t>
          </a:r>
          <a:r>
            <a:rPr lang="ru-RU" sz="1200" b="1" dirty="0" smtClean="0">
              <a:solidFill>
                <a:schemeClr val="tx1"/>
              </a:solidFill>
            </a:rPr>
            <a:t>»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0,1%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0.49404</cdr:x>
      <cdr:y>0.55</cdr:y>
    </cdr:from>
    <cdr:to>
      <cdr:x>0.58891</cdr:x>
      <cdr:y>0.675</cdr:y>
    </cdr:to>
    <cdr:cxnSp macro="">
      <cdr:nvCxnSpPr>
        <cdr:cNvPr id="10" name="Прямая соединительная линия 9"/>
        <cdr:cNvCxnSpPr/>
      </cdr:nvCxnSpPr>
      <cdr:spPr>
        <a:xfrm xmlns:a="http://schemas.openxmlformats.org/drawingml/2006/main" flipH="1">
          <a:off x="4499992" y="3168352"/>
          <a:ext cx="864097" cy="720080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0.47823</cdr:x>
      <cdr:y>0.4625</cdr:y>
    </cdr:from>
    <cdr:to>
      <cdr:x>0.55729</cdr:x>
      <cdr:y>0.5</cdr:y>
    </cdr:to>
    <cdr:cxnSp macro="">
      <cdr:nvCxnSpPr>
        <cdr:cNvPr id="12" name="Прямая соединительная линия 11"/>
        <cdr:cNvCxnSpPr/>
      </cdr:nvCxnSpPr>
      <cdr:spPr>
        <a:xfrm xmlns:a="http://schemas.openxmlformats.org/drawingml/2006/main" flipH="1">
          <a:off x="4355976" y="2664296"/>
          <a:ext cx="720104" cy="216024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0.49404</cdr:x>
      <cdr:y>0.325</cdr:y>
    </cdr:from>
    <cdr:to>
      <cdr:x>0.53357</cdr:x>
      <cdr:y>0.4</cdr:y>
    </cdr:to>
    <cdr:cxnSp macro="">
      <cdr:nvCxnSpPr>
        <cdr:cNvPr id="15" name="Прямая соединительная линия 14"/>
        <cdr:cNvCxnSpPr/>
      </cdr:nvCxnSpPr>
      <cdr:spPr>
        <a:xfrm xmlns:a="http://schemas.openxmlformats.org/drawingml/2006/main" flipH="1" flipV="1">
          <a:off x="4499992" y="1872208"/>
          <a:ext cx="360033" cy="432048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0.0118</cdr:x>
      <cdr:y>0.82433</cdr:y>
    </cdr:from>
    <cdr:to>
      <cdr:x>0.66797</cdr:x>
      <cdr:y>0.92433</cdr:y>
    </cdr:to>
    <cdr:sp macro="" textlink="">
      <cdr:nvSpPr>
        <cdr:cNvPr id="33" name="TextBox 1"/>
        <cdr:cNvSpPr txBox="1"/>
      </cdr:nvSpPr>
      <cdr:spPr>
        <a:xfrm xmlns:a="http://schemas.openxmlformats.org/drawingml/2006/main">
          <a:off x="107504" y="4748663"/>
          <a:ext cx="5976727" cy="5760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ru-RU" sz="1200" b="1" dirty="0">
              <a:solidFill>
                <a:schemeClr val="tx1"/>
              </a:solidFill>
            </a:rPr>
            <a:t>Муниципальная программа «Развитие физической культуры и </a:t>
          </a:r>
          <a:r>
            <a:rPr lang="ru-RU" sz="1200" b="1" dirty="0" smtClean="0">
              <a:solidFill>
                <a:schemeClr val="tx1"/>
              </a:solidFill>
            </a:rPr>
            <a:t/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chemeClr val="tx1"/>
              </a:solidFill>
            </a:rPr>
            <a:t>спорта </a:t>
          </a:r>
          <a:r>
            <a:rPr lang="ru-RU" sz="1200" b="1" dirty="0">
              <a:solidFill>
                <a:schemeClr val="tx1"/>
              </a:solidFill>
            </a:rPr>
            <a:t>Свердловского </a:t>
          </a:r>
          <a:r>
            <a:rPr lang="ru-RU" sz="1200" b="1" dirty="0" smtClean="0">
              <a:solidFill>
                <a:schemeClr val="tx1"/>
              </a:solidFill>
            </a:rPr>
            <a:t>района </a:t>
          </a:r>
          <a:r>
            <a:rPr lang="ru-RU" sz="1200" b="1" dirty="0">
              <a:solidFill>
                <a:schemeClr val="tx1"/>
              </a:solidFill>
            </a:rPr>
            <a:t>на 2018-2021 годы</a:t>
          </a:r>
          <a:r>
            <a:rPr lang="ru-RU" sz="1200" b="1" dirty="0" smtClean="0">
              <a:solidFill>
                <a:schemeClr val="tx1"/>
              </a:solidFill>
            </a:rPr>
            <a:t>»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0,3%</a:t>
          </a: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0.275</cdr:y>
    </cdr:from>
    <cdr:to>
      <cdr:x>0.39127</cdr:x>
      <cdr:y>0.4</cdr:y>
    </cdr:to>
    <cdr:sp macro="" textlink="">
      <cdr:nvSpPr>
        <cdr:cNvPr id="35" name="TextBox 1"/>
        <cdr:cNvSpPr txBox="1"/>
      </cdr:nvSpPr>
      <cdr:spPr>
        <a:xfrm xmlns:a="http://schemas.openxmlformats.org/drawingml/2006/main">
          <a:off x="107504" y="1584176"/>
          <a:ext cx="3456404" cy="7200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200" b="1" dirty="0">
              <a:solidFill>
                <a:schemeClr val="tx1"/>
              </a:solidFill>
            </a:rPr>
            <a:t>Муниципальная программа Свердловского района «Управление </a:t>
          </a:r>
          <a:r>
            <a:rPr lang="ru-RU" sz="1200" b="1" dirty="0" smtClean="0">
              <a:solidFill>
                <a:schemeClr val="tx1"/>
              </a:solidFill>
            </a:rPr>
            <a:t/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chemeClr val="tx1"/>
              </a:solidFill>
            </a:rPr>
            <a:t>муниципальными </a:t>
          </a:r>
          <a:r>
            <a:rPr lang="ru-RU" sz="1200" b="1" dirty="0">
              <a:solidFill>
                <a:schemeClr val="tx1"/>
              </a:solidFill>
            </a:rPr>
            <a:t>финансами Свердловского района</a:t>
          </a:r>
          <a:r>
            <a:rPr lang="ru-RU" sz="1200" b="1" dirty="0" smtClean="0">
              <a:solidFill>
                <a:schemeClr val="tx1"/>
              </a:solidFill>
            </a:rPr>
            <a:t>»</a:t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3,5%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t>14.09.2019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t>14.09.2019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t>14.09.2019</a:t>
            </a:fld>
            <a:endParaRPr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t>14.09.2019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t>14.09.2019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t>14.09.2019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t>14.09.2019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t>‹#›</a:t>
            </a:fld>
            <a:endParaRPr lang="ru-RU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t>14.09.2019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t>14.09.2019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t>14.09.2019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t>14.09.2019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3D2CC5E8-BF4F-40FB-A7C5-A7E9844BB1A7}" type="datetimeFigureOut">
              <a:rPr lang="ru-RU" smtClean="0"/>
              <a:t>14.09.2019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2988585A-52A8-4C3A-8546-7B48435A04D1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476672"/>
            <a:ext cx="82089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Параметры консолидированного бюджета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Свердловского района Орловской области</a:t>
            </a:r>
          </a:p>
          <a:p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</a:t>
            </a:r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тыс. рублей</a:t>
            </a:r>
            <a:endParaRPr lang="ru-RU" sz="28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1560" y="3822139"/>
            <a:ext cx="811792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Параметры районного бюджета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       тыс</a:t>
            </a:r>
            <a:r>
              <a:rPr lang="ru-RU" sz="2000" b="1" dirty="0">
                <a:solidFill>
                  <a:srgbClr val="FFC819"/>
                </a:solidFill>
                <a:latin typeface="Century Gothic" pitchFamily="34" charset="0"/>
              </a:rPr>
              <a:t>. рублей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7247915"/>
              </p:ext>
            </p:extLst>
          </p:nvPr>
        </p:nvGraphicFramePr>
        <p:xfrm>
          <a:off x="789367" y="1772816"/>
          <a:ext cx="7848872" cy="18000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962218"/>
                <a:gridCol w="1962218"/>
                <a:gridCol w="1962218"/>
                <a:gridCol w="1962218"/>
              </a:tblGrid>
              <a:tr h="450000">
                <a:tc>
                  <a:txBody>
                    <a:bodyPr/>
                    <a:lstStyle/>
                    <a:p>
                      <a:pPr algn="ctr"/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Доходы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Расходы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Дефицит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2019 </a:t>
                      </a:r>
                      <a:r>
                        <a:rPr lang="ru-RU" sz="2000" dirty="0" smtClean="0"/>
                        <a:t>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298677,4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304421,6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-5744,2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2020</a:t>
                      </a:r>
                      <a:r>
                        <a:rPr lang="ru-RU" sz="2000" baseline="0" dirty="0" smtClean="0"/>
                        <a:t> </a:t>
                      </a:r>
                      <a:r>
                        <a:rPr lang="ru-RU" sz="2000" baseline="0" dirty="0" smtClean="0"/>
                        <a:t>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238871,4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244610,5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-5739,1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2021 </a:t>
                      </a:r>
                      <a:r>
                        <a:rPr lang="ru-RU" sz="2000" dirty="0" smtClean="0"/>
                        <a:t>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228245,8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233914,2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-5668,4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3804146"/>
              </p:ext>
            </p:extLst>
          </p:nvPr>
        </p:nvGraphicFramePr>
        <p:xfrm>
          <a:off x="827584" y="4653136"/>
          <a:ext cx="7848872" cy="18000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962218"/>
                <a:gridCol w="1962218"/>
                <a:gridCol w="1962218"/>
                <a:gridCol w="1962218"/>
              </a:tblGrid>
              <a:tr h="450000">
                <a:tc>
                  <a:txBody>
                    <a:bodyPr/>
                    <a:lstStyle/>
                    <a:p>
                      <a:pPr algn="ctr"/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Доходы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Расходы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Дефицит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2019 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270429,1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275429,1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-5000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2020</a:t>
                      </a:r>
                      <a:r>
                        <a:rPr lang="ru-RU" sz="2000" baseline="0" dirty="0" smtClean="0"/>
                        <a:t> 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210329,9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215329,9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-5000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2021 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199527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204527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-5000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81732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40632" y="476672"/>
            <a:ext cx="683873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доходов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консолидированного бюджета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на </a:t>
            </a: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2019 </a:t>
            </a: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год</a:t>
            </a:r>
            <a:endParaRPr lang="ru-RU" sz="32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1048213939"/>
              </p:ext>
            </p:extLst>
          </p:nvPr>
        </p:nvGraphicFramePr>
        <p:xfrm>
          <a:off x="1142929" y="1844824"/>
          <a:ext cx="7034137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7978147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40632" y="476672"/>
            <a:ext cx="683873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доходов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консолидированного бюджета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на </a:t>
            </a: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2020 </a:t>
            </a: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год</a:t>
            </a:r>
            <a:endParaRPr lang="ru-RU" sz="32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881529526"/>
              </p:ext>
            </p:extLst>
          </p:nvPr>
        </p:nvGraphicFramePr>
        <p:xfrm>
          <a:off x="1142929" y="1844824"/>
          <a:ext cx="7034137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109928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40632" y="476672"/>
            <a:ext cx="683873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доходов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консолидированного бюджета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на </a:t>
            </a: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2021 </a:t>
            </a: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год</a:t>
            </a:r>
            <a:endParaRPr lang="ru-RU" sz="32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866851782"/>
              </p:ext>
            </p:extLst>
          </p:nvPr>
        </p:nvGraphicFramePr>
        <p:xfrm>
          <a:off x="1142929" y="1844824"/>
          <a:ext cx="7034137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109928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0699242"/>
              </p:ext>
            </p:extLst>
          </p:nvPr>
        </p:nvGraphicFramePr>
        <p:xfrm>
          <a:off x="755576" y="1750471"/>
          <a:ext cx="7632848" cy="493876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976664"/>
                <a:gridCol w="165618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2019 </a:t>
                      </a:r>
                      <a:r>
                        <a:rPr lang="ru-RU" dirty="0" smtClean="0"/>
                        <a:t>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Налоговые и неналоговые доходы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130184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из них: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 на доходы физических лиц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77000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Акцизы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9519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Налоги на совокупный доход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6186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Государственная пошлина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1389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Доходы от использования имущества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12770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Платежи за использование природными ресурсами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132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Доходы от продажи материальных и нематериальных активов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21538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Штрафы, санкции,</a:t>
                      </a:r>
                      <a:r>
                        <a:rPr lang="ru-RU" baseline="0" dirty="0" smtClean="0"/>
                        <a:t> возмещение ущерба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800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Прочие неналоговые доходы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850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99288" y="476672"/>
            <a:ext cx="7540847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Налоговые и неналоговые доходы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на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2019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78147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7868344"/>
              </p:ext>
            </p:extLst>
          </p:nvPr>
        </p:nvGraphicFramePr>
        <p:xfrm>
          <a:off x="755576" y="1750471"/>
          <a:ext cx="7632848" cy="493876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976664"/>
                <a:gridCol w="165618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2020 </a:t>
                      </a:r>
                      <a:r>
                        <a:rPr lang="ru-RU" dirty="0" smtClean="0"/>
                        <a:t>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Налоговые и неналоговые доходы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129090,5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из них: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 на доходы физических лиц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82000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Акцизы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9519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Налоги на совокупный доход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6207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Государственная пошлина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1439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Доходы от использования имущества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12770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Платежи за использование природными ресурсами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132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Доходы от продажи материальных и нематериальных активов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15373,5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Штрафы, санкции,</a:t>
                      </a:r>
                      <a:r>
                        <a:rPr lang="ru-RU" baseline="0" dirty="0" smtClean="0"/>
                        <a:t> возмещение ущерба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800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Прочие неналоговые доходы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850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99288" y="476672"/>
            <a:ext cx="7540847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Налоговые и неналоговые доходы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на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2020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84869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1478241"/>
              </p:ext>
            </p:extLst>
          </p:nvPr>
        </p:nvGraphicFramePr>
        <p:xfrm>
          <a:off x="755576" y="1750471"/>
          <a:ext cx="7632848" cy="493876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976664"/>
                <a:gridCol w="165618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2021 </a:t>
                      </a:r>
                      <a:r>
                        <a:rPr lang="ru-RU" dirty="0" smtClean="0"/>
                        <a:t>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Налоговые и неналоговые доходы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121799,7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из них: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 на доходы физических лиц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87000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Акцизы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9519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Налоги на совокупный доход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6223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Государственная пошлина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1489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Доходы от использования имущества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12770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Платежи за использование природными ресурсами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132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Доходы от продажи материальных и нематериальных активов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3016,7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Штрафы, санкции,</a:t>
                      </a:r>
                      <a:r>
                        <a:rPr lang="ru-RU" baseline="0" dirty="0" smtClean="0"/>
                        <a:t> возмещение ущерба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800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Прочие неналоговые доходы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850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99288" y="476672"/>
            <a:ext cx="7540847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Налоговые и неналоговые доходы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на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2021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89323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80674" y="476672"/>
            <a:ext cx="77780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налоговых и неналоговых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доходов районного бюджета на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2019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2692792249"/>
              </p:ext>
            </p:extLst>
          </p:nvPr>
        </p:nvGraphicFramePr>
        <p:xfrm>
          <a:off x="789305" y="1340768"/>
          <a:ext cx="7769459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2676676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80674" y="476672"/>
            <a:ext cx="77780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налоговых и неналоговых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доходов районного бюджета на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2020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1887620142"/>
              </p:ext>
            </p:extLst>
          </p:nvPr>
        </p:nvGraphicFramePr>
        <p:xfrm>
          <a:off x="789305" y="1340768"/>
          <a:ext cx="7769459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9093907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80674" y="476672"/>
            <a:ext cx="77780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налоговых и неналоговых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доходов районного бюджета на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2021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1770537099"/>
              </p:ext>
            </p:extLst>
          </p:nvPr>
        </p:nvGraphicFramePr>
        <p:xfrm>
          <a:off x="780674" y="1430779"/>
          <a:ext cx="7769459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9093907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8424009"/>
              </p:ext>
            </p:extLst>
          </p:nvPr>
        </p:nvGraphicFramePr>
        <p:xfrm>
          <a:off x="755576" y="1319336"/>
          <a:ext cx="7632848" cy="532534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976664"/>
                <a:gridCol w="165618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2019 </a:t>
                      </a:r>
                      <a:r>
                        <a:rPr lang="ru-RU" dirty="0" smtClean="0"/>
                        <a:t>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Расходы, всего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275429,1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 gridSpan="2">
                  <a:txBody>
                    <a:bodyPr/>
                    <a:lstStyle/>
                    <a:p>
                      <a:pPr algn="ctr"/>
                      <a:r>
                        <a:rPr lang="ru-RU" baseline="0" dirty="0" smtClean="0"/>
                        <a:t>в том числе</a:t>
                      </a:r>
                      <a:r>
                        <a:rPr lang="ru-RU" dirty="0" smtClean="0"/>
                        <a:t>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Общегосударственные вопросы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43683,3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оборона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836,8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экономика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4780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Жилищно-коммунальное хозяйство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6413,3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Образование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185665,8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Культура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12372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Социальная политика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11034,3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r>
                        <a:rPr lang="ru-RU" dirty="0" smtClean="0"/>
                        <a:t>Физическая культура и спорт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Обслуживание государственного и муниципального долга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350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Межбюджетные трансферты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9993,6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51810" y="476672"/>
            <a:ext cx="783579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Расходы районного бюджета на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2019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49229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8217471"/>
              </p:ext>
            </p:extLst>
          </p:nvPr>
        </p:nvGraphicFramePr>
        <p:xfrm>
          <a:off x="755576" y="1319336"/>
          <a:ext cx="7632848" cy="532534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976664"/>
                <a:gridCol w="165618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2020 </a:t>
                      </a:r>
                      <a:r>
                        <a:rPr lang="ru-RU" dirty="0" smtClean="0"/>
                        <a:t>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Расходы, всего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215329,9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 gridSpan="2">
                  <a:txBody>
                    <a:bodyPr/>
                    <a:lstStyle/>
                    <a:p>
                      <a:pPr algn="ctr"/>
                      <a:r>
                        <a:rPr lang="ru-RU" baseline="0" dirty="0" smtClean="0"/>
                        <a:t>в том числе</a:t>
                      </a:r>
                      <a:r>
                        <a:rPr lang="ru-RU" dirty="0" smtClean="0"/>
                        <a:t>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Общегосударственные вопросы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44008,6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оборона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836,8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экономика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10519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Жилищно-коммунальное хозяйство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4250,8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Образование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126701,9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Культура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12372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Социальная политика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11686,2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r>
                        <a:rPr lang="ru-RU" dirty="0" smtClean="0"/>
                        <a:t>Физическая культура и спорт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Обслуживание государственного и муниципального долга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Межбюджетные трансферты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4254,6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51810" y="476672"/>
            <a:ext cx="783579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Расходы районного бюджета на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2020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98576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1244149"/>
              </p:ext>
            </p:extLst>
          </p:nvPr>
        </p:nvGraphicFramePr>
        <p:xfrm>
          <a:off x="755576" y="1319336"/>
          <a:ext cx="7632848" cy="532534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976664"/>
                <a:gridCol w="165618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2021 </a:t>
                      </a:r>
                      <a:r>
                        <a:rPr lang="ru-RU" dirty="0" smtClean="0"/>
                        <a:t>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Расходы, всего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204527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 gridSpan="2">
                  <a:txBody>
                    <a:bodyPr/>
                    <a:lstStyle/>
                    <a:p>
                      <a:pPr algn="ctr"/>
                      <a:r>
                        <a:rPr lang="ru-RU" baseline="0" dirty="0" smtClean="0"/>
                        <a:t>в том числе</a:t>
                      </a:r>
                      <a:r>
                        <a:rPr lang="ru-RU" dirty="0" smtClean="0"/>
                        <a:t>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Общегосударственные вопросы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41619,8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оборона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836,8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экономика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10519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Жилищно-коммунальное хозяйство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4314,8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Образование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116363,8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Культура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12212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Социальная политика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13706,2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r>
                        <a:rPr lang="ru-RU" dirty="0" smtClean="0"/>
                        <a:t>Физическая культура и спорт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Обслуживание государственного и муниципального долга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Межбюджетные трансферты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4254,6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51810" y="476672"/>
            <a:ext cx="783579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Расходы районного бюджета на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2021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98576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613437" y="476672"/>
            <a:ext cx="611257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расходов районного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бюджета на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2019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2238621457"/>
              </p:ext>
            </p:extLst>
          </p:nvPr>
        </p:nvGraphicFramePr>
        <p:xfrm>
          <a:off x="683568" y="1430779"/>
          <a:ext cx="7848872" cy="5632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438096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613437" y="476672"/>
            <a:ext cx="611257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расходов районного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бюджета на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2020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180879021"/>
              </p:ext>
            </p:extLst>
          </p:nvPr>
        </p:nvGraphicFramePr>
        <p:xfrm>
          <a:off x="683568" y="1268760"/>
          <a:ext cx="7848872" cy="5632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984454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613437" y="476672"/>
            <a:ext cx="611257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расходов районного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бюджета на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2021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931267824"/>
              </p:ext>
            </p:extLst>
          </p:nvPr>
        </p:nvGraphicFramePr>
        <p:xfrm>
          <a:off x="683568" y="1259379"/>
          <a:ext cx="7848872" cy="5632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984454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00955" y="476672"/>
            <a:ext cx="833753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программных и непрограммных 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расходов районного бюджета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1573388302"/>
              </p:ext>
            </p:extLst>
          </p:nvPr>
        </p:nvGraphicFramePr>
        <p:xfrm>
          <a:off x="457251" y="1556792"/>
          <a:ext cx="3610693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691519439"/>
              </p:ext>
            </p:extLst>
          </p:nvPr>
        </p:nvGraphicFramePr>
        <p:xfrm>
          <a:off x="5148064" y="1556792"/>
          <a:ext cx="3421419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3499899466"/>
              </p:ext>
            </p:extLst>
          </p:nvPr>
        </p:nvGraphicFramePr>
        <p:xfrm>
          <a:off x="2895230" y="4293096"/>
          <a:ext cx="3528392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483768" y="1843256"/>
            <a:ext cx="202651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/>
              <a:t>Структура непрограммных </a:t>
            </a:r>
            <a:br>
              <a:rPr lang="ru-RU" sz="1100" dirty="0" smtClean="0"/>
            </a:br>
            <a:r>
              <a:rPr lang="ru-RU" sz="1100" dirty="0" smtClean="0"/>
              <a:t>расходов </a:t>
            </a:r>
            <a:r>
              <a:rPr lang="ru-RU" sz="1100" dirty="0" smtClean="0"/>
              <a:t>27,1%</a:t>
            </a:r>
            <a:endParaRPr lang="ru-RU" sz="1100" dirty="0"/>
          </a:p>
        </p:txBody>
      </p:sp>
      <p:sp>
        <p:nvSpPr>
          <p:cNvPr id="7" name="TextBox 6"/>
          <p:cNvSpPr txBox="1"/>
          <p:nvPr/>
        </p:nvSpPr>
        <p:spPr>
          <a:xfrm>
            <a:off x="7117483" y="1843257"/>
            <a:ext cx="202651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/>
              <a:t>Структура непрограммных </a:t>
            </a:r>
            <a:br>
              <a:rPr lang="ru-RU" sz="1100" dirty="0" smtClean="0"/>
            </a:br>
            <a:r>
              <a:rPr lang="ru-RU" sz="1100" dirty="0" smtClean="0"/>
              <a:t>расходов </a:t>
            </a:r>
            <a:r>
              <a:rPr lang="ru-RU" sz="1100" dirty="0" smtClean="0"/>
              <a:t>32,1</a:t>
            </a:r>
            <a:r>
              <a:rPr lang="ru-RU" sz="1100" dirty="0" smtClean="0"/>
              <a:t>%</a:t>
            </a:r>
            <a:endParaRPr lang="ru-RU" sz="1100" dirty="0"/>
          </a:p>
        </p:txBody>
      </p:sp>
      <p:sp>
        <p:nvSpPr>
          <p:cNvPr id="8" name="TextBox 7"/>
          <p:cNvSpPr txBox="1"/>
          <p:nvPr/>
        </p:nvSpPr>
        <p:spPr>
          <a:xfrm>
            <a:off x="4921747" y="4581128"/>
            <a:ext cx="202651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/>
              <a:t>Структура непрограммных </a:t>
            </a:r>
            <a:br>
              <a:rPr lang="ru-RU" sz="1100" dirty="0" smtClean="0"/>
            </a:br>
            <a:r>
              <a:rPr lang="ru-RU" sz="1100" dirty="0" smtClean="0"/>
              <a:t>расходов </a:t>
            </a:r>
            <a:r>
              <a:rPr lang="ru-RU" sz="1100" dirty="0" smtClean="0"/>
              <a:t>34,4</a:t>
            </a:r>
            <a:r>
              <a:rPr lang="ru-RU" sz="1100" dirty="0" smtClean="0"/>
              <a:t>%</a:t>
            </a:r>
            <a:endParaRPr lang="ru-RU" sz="1100" dirty="0"/>
          </a:p>
        </p:txBody>
      </p:sp>
      <p:sp>
        <p:nvSpPr>
          <p:cNvPr id="9" name="TextBox 8"/>
          <p:cNvSpPr txBox="1"/>
          <p:nvPr/>
        </p:nvSpPr>
        <p:spPr>
          <a:xfrm>
            <a:off x="457250" y="3484165"/>
            <a:ext cx="187743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/>
              <a:t>Структура программных </a:t>
            </a:r>
            <a:br>
              <a:rPr lang="ru-RU" sz="1100" dirty="0" smtClean="0"/>
            </a:br>
            <a:r>
              <a:rPr lang="ru-RU" sz="1100" dirty="0" smtClean="0"/>
              <a:t>расходов </a:t>
            </a:r>
            <a:r>
              <a:rPr lang="ru-RU" sz="1100" dirty="0" smtClean="0"/>
              <a:t>72,9%</a:t>
            </a:r>
            <a:endParaRPr lang="ru-RU" sz="1100" dirty="0"/>
          </a:p>
        </p:txBody>
      </p:sp>
      <p:sp>
        <p:nvSpPr>
          <p:cNvPr id="10" name="TextBox 9"/>
          <p:cNvSpPr txBox="1"/>
          <p:nvPr/>
        </p:nvSpPr>
        <p:spPr>
          <a:xfrm>
            <a:off x="5004048" y="3462292"/>
            <a:ext cx="187743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/>
              <a:t>Структура программных </a:t>
            </a:r>
            <a:br>
              <a:rPr lang="ru-RU" sz="1100" dirty="0" smtClean="0"/>
            </a:br>
            <a:r>
              <a:rPr lang="ru-RU" sz="1100" dirty="0" smtClean="0"/>
              <a:t>расходов </a:t>
            </a:r>
            <a:r>
              <a:rPr lang="ru-RU" sz="1100" dirty="0" smtClean="0"/>
              <a:t>67,9</a:t>
            </a:r>
            <a:r>
              <a:rPr lang="ru-RU" sz="1100" dirty="0" smtClean="0"/>
              <a:t>%</a:t>
            </a:r>
            <a:endParaRPr lang="ru-RU" sz="1100" dirty="0"/>
          </a:p>
        </p:txBody>
      </p:sp>
      <p:sp>
        <p:nvSpPr>
          <p:cNvPr id="11" name="TextBox 10"/>
          <p:cNvSpPr txBox="1"/>
          <p:nvPr/>
        </p:nvSpPr>
        <p:spPr>
          <a:xfrm>
            <a:off x="2864067" y="6237312"/>
            <a:ext cx="187743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/>
              <a:t>Структура программных </a:t>
            </a:r>
            <a:br>
              <a:rPr lang="ru-RU" sz="1100" dirty="0" smtClean="0"/>
            </a:br>
            <a:r>
              <a:rPr lang="ru-RU" sz="1100" dirty="0" smtClean="0"/>
              <a:t>расходов </a:t>
            </a:r>
            <a:r>
              <a:rPr lang="ru-RU" sz="1100" dirty="0" smtClean="0"/>
              <a:t>65,6</a:t>
            </a:r>
            <a:r>
              <a:rPr lang="ru-RU" sz="1100" dirty="0" smtClean="0"/>
              <a:t>%</a:t>
            </a:r>
            <a:endParaRPr lang="ru-RU" sz="1100" dirty="0"/>
          </a:p>
        </p:txBody>
      </p:sp>
      <p:sp>
        <p:nvSpPr>
          <p:cNvPr id="12" name="TextBox 11"/>
          <p:cNvSpPr txBox="1"/>
          <p:nvPr/>
        </p:nvSpPr>
        <p:spPr>
          <a:xfrm>
            <a:off x="468255" y="1700808"/>
            <a:ext cx="14847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C000"/>
                </a:solidFill>
                <a:latin typeface="Century Gothic" pitchFamily="34" charset="0"/>
              </a:rPr>
              <a:t>2019 </a:t>
            </a:r>
            <a:r>
              <a:rPr lang="ru-RU" sz="2400" b="1" dirty="0" smtClean="0">
                <a:solidFill>
                  <a:srgbClr val="FFC000"/>
                </a:solidFill>
                <a:latin typeface="Century Gothic" pitchFamily="34" charset="0"/>
              </a:rPr>
              <a:t>год</a:t>
            </a:r>
            <a:endParaRPr lang="ru-RU" sz="2400" b="1" dirty="0">
              <a:solidFill>
                <a:srgbClr val="FFC000"/>
              </a:solidFill>
              <a:latin typeface="Century Gothic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000104" y="1700806"/>
            <a:ext cx="14847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C000"/>
                </a:solidFill>
                <a:latin typeface="Century Gothic" pitchFamily="34" charset="0"/>
              </a:rPr>
              <a:t>2020 </a:t>
            </a:r>
            <a:r>
              <a:rPr lang="ru-RU" sz="2400" b="1" dirty="0" smtClean="0">
                <a:solidFill>
                  <a:srgbClr val="FFC000"/>
                </a:solidFill>
                <a:latin typeface="Century Gothic" pitchFamily="34" charset="0"/>
              </a:rPr>
              <a:t>год</a:t>
            </a:r>
            <a:endParaRPr lang="ru-RU" sz="2400" b="1" dirty="0">
              <a:solidFill>
                <a:srgbClr val="FFC000"/>
              </a:solidFill>
              <a:latin typeface="Century Gothic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754675" y="4350295"/>
            <a:ext cx="14847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C000"/>
                </a:solidFill>
                <a:latin typeface="Century Gothic" pitchFamily="34" charset="0"/>
              </a:rPr>
              <a:t>2021 </a:t>
            </a:r>
            <a:r>
              <a:rPr lang="ru-RU" sz="2400" b="1" dirty="0" smtClean="0">
                <a:solidFill>
                  <a:srgbClr val="FFC000"/>
                </a:solidFill>
                <a:latin typeface="Century Gothic" pitchFamily="34" charset="0"/>
              </a:rPr>
              <a:t>год</a:t>
            </a:r>
            <a:endParaRPr lang="ru-RU" sz="2400" b="1" dirty="0">
              <a:solidFill>
                <a:srgbClr val="FFC000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92442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7"/>
          <p:cNvSpPr/>
          <p:nvPr/>
        </p:nvSpPr>
        <p:spPr>
          <a:xfrm>
            <a:off x="174657" y="4647912"/>
            <a:ext cx="8784977" cy="1944216"/>
          </a:xfrm>
          <a:prstGeom prst="roundRect">
            <a:avLst/>
          </a:prstGeom>
          <a:solidFill>
            <a:srgbClr val="2E424C"/>
          </a:solidFill>
          <a:ln>
            <a:solidFill>
              <a:srgbClr val="2E424C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74658" y="2421405"/>
            <a:ext cx="8784977" cy="1944216"/>
          </a:xfrm>
          <a:prstGeom prst="roundRect">
            <a:avLst/>
          </a:prstGeom>
          <a:solidFill>
            <a:srgbClr val="C84751"/>
          </a:solidFill>
          <a:ln>
            <a:solidFill>
              <a:srgbClr val="C84751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9511" y="332656"/>
            <a:ext cx="8784977" cy="1944216"/>
          </a:xfrm>
          <a:prstGeom prst="roundRect">
            <a:avLst/>
          </a:prstGeom>
          <a:solidFill>
            <a:srgbClr val="00A088"/>
          </a:solidFill>
          <a:ln>
            <a:solidFill>
              <a:srgbClr val="00A088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51521" y="332656"/>
            <a:ext cx="87129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В бюджете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на 2019 год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планируется реализация </a:t>
            </a:r>
            <a:b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10-ти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муниципальных программ, при этом </a:t>
            </a:r>
            <a:b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финансирование 5-ти наиболее крупных </a:t>
            </a:r>
            <a:b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программ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составляет 99,2% от всего объема</a:t>
            </a:r>
            <a:b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программных расходов.</a:t>
            </a:r>
            <a:endParaRPr lang="ru-RU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769" y="2426629"/>
            <a:ext cx="87129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В бюджете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на 2020 год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планируется реализация </a:t>
            </a:r>
            <a:b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8-и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муниципальных программ, при этом </a:t>
            </a:r>
            <a:b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финансирование 5-ти наиболее крупных </a:t>
            </a:r>
            <a:b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программ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составляет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99,2%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от всего объема</a:t>
            </a:r>
            <a:b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программных расходов.</a:t>
            </a:r>
            <a:endParaRPr lang="ru-RU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9033" y="4653136"/>
            <a:ext cx="87129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В бюджете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на 2021 год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планируется реализация </a:t>
            </a:r>
            <a:b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6-ти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муниципальных программ, при этом </a:t>
            </a:r>
            <a:b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финансирование 5-ти наиболее крупных </a:t>
            </a:r>
            <a:b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программ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составляет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99,6%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от всего объема</a:t>
            </a:r>
            <a:b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программных расходов.</a:t>
            </a:r>
            <a:endParaRPr lang="ru-RU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92442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4932662"/>
              </p:ext>
            </p:extLst>
          </p:nvPr>
        </p:nvGraphicFramePr>
        <p:xfrm>
          <a:off x="319171" y="1196752"/>
          <a:ext cx="8555836" cy="530007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128792"/>
                <a:gridCol w="142704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Всего: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0" u="none" strike="noStrik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200 727,80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/>
                        <a:t>Муниципальная</a:t>
                      </a:r>
                      <a:r>
                        <a:rPr lang="ru-RU" sz="1200" baseline="0" dirty="0" smtClean="0"/>
                        <a:t> программа «Повышение эффективности муниципального управления в Свердловском районе Орловской области на </a:t>
                      </a:r>
                      <a:r>
                        <a:rPr lang="ru-RU" sz="1200" baseline="0" dirty="0" smtClean="0"/>
                        <a:t>2017-2019 </a:t>
                      </a:r>
                      <a:r>
                        <a:rPr lang="ru-RU" sz="1200" baseline="0" dirty="0" smtClean="0"/>
                        <a:t>годы»</a:t>
                      </a:r>
                      <a:endParaRPr lang="ru-RU" sz="12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30,00</a:t>
                      </a:r>
                      <a:endParaRPr lang="ru-RU" sz="1600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Муниципальная</a:t>
                      </a:r>
                      <a:r>
                        <a:rPr lang="ru-RU" sz="1200" baseline="0" dirty="0" smtClean="0"/>
                        <a:t> программа Свердловского района «Ремонт улично-дорожной сети населенных пунктов района и автомобильных дорог общего пользования местного значения Свердловского </a:t>
                      </a:r>
                      <a:r>
                        <a:rPr lang="ru-RU" sz="1200" baseline="0" dirty="0" smtClean="0"/>
                        <a:t>района»</a:t>
                      </a:r>
                      <a:endParaRPr lang="ru-RU" sz="12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3 524,70</a:t>
                      </a:r>
                      <a:endParaRPr lang="ru-RU" sz="1600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Муниципальная программа </a:t>
                      </a:r>
                      <a:r>
                        <a:rPr lang="ru-RU" sz="1200" baseline="0" dirty="0" smtClean="0"/>
                        <a:t>«</a:t>
                      </a:r>
                      <a:r>
                        <a:rPr lang="ru-RU" sz="1200" dirty="0" smtClean="0"/>
                        <a:t>Паспортизация и принятие в муниципальную собственность автомобильных дорог местного значения общего пользования муниципального образования Свердловский район Орловской области на 2019-2022 годы</a:t>
                      </a:r>
                      <a:r>
                        <a:rPr lang="ru-RU" sz="1200" baseline="0" dirty="0" smtClean="0"/>
                        <a:t>»</a:t>
                      </a:r>
                      <a:endParaRPr lang="ru-RU" sz="12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207,90</a:t>
                      </a:r>
                      <a:endParaRPr lang="ru-RU" sz="16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Муниципальная программа </a:t>
                      </a:r>
                      <a:r>
                        <a:rPr lang="ru-RU" sz="1200" baseline="0" dirty="0" smtClean="0"/>
                        <a:t>«</a:t>
                      </a:r>
                      <a:r>
                        <a:rPr lang="ru-RU" sz="1200" dirty="0" smtClean="0"/>
                        <a:t>Устойчивое развитие сельских территорий Свердловского района Орловской области на 2014-2017 годы и на период до 2020 года</a:t>
                      </a:r>
                      <a:r>
                        <a:rPr lang="ru-RU" sz="1200" baseline="0" dirty="0" smtClean="0"/>
                        <a:t>»</a:t>
                      </a:r>
                      <a:endParaRPr lang="ru-RU" sz="12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2 938,00</a:t>
                      </a:r>
                      <a:endParaRPr lang="ru-RU" sz="16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Муниципальная программа </a:t>
                      </a:r>
                      <a:r>
                        <a:rPr lang="ru-RU" sz="1200" baseline="0" dirty="0" smtClean="0"/>
                        <a:t>«</a:t>
                      </a:r>
                      <a:r>
                        <a:rPr lang="ru-RU" sz="1200" dirty="0" smtClean="0"/>
                        <a:t>Энергосбережение и повышение энергетической эффективности Свердловского района Орловской области</a:t>
                      </a:r>
                      <a:r>
                        <a:rPr lang="ru-RU" sz="1200" baseline="0" dirty="0" smtClean="0"/>
                        <a:t>»</a:t>
                      </a:r>
                      <a:endParaRPr lang="ru-RU" sz="12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100,00</a:t>
                      </a:r>
                      <a:endParaRPr lang="ru-RU" sz="16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Муниципальная программа </a:t>
                      </a:r>
                      <a:r>
                        <a:rPr lang="ru-RU" sz="1200" baseline="0" dirty="0" smtClean="0"/>
                        <a:t>«</a:t>
                      </a:r>
                      <a:r>
                        <a:rPr lang="ru-RU" sz="1200" dirty="0" smtClean="0"/>
                        <a:t>Стимулирование социального жилищного строительства в Свердловском районе Орловской области</a:t>
                      </a:r>
                      <a:r>
                        <a:rPr lang="ru-RU" sz="1200" baseline="0" dirty="0" smtClean="0"/>
                        <a:t>»</a:t>
                      </a:r>
                      <a:endParaRPr lang="ru-RU" sz="12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593,40</a:t>
                      </a:r>
                      <a:endParaRPr lang="ru-RU" sz="160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Муниципальная программа Свердловского района </a:t>
                      </a:r>
                      <a:r>
                        <a:rPr lang="ru-RU" sz="1200" baseline="0" dirty="0" smtClean="0"/>
                        <a:t>«</a:t>
                      </a:r>
                      <a:r>
                        <a:rPr lang="ru-RU" sz="1200" dirty="0" smtClean="0"/>
                        <a:t>Управление муниципальными финансами Свердловского района</a:t>
                      </a:r>
                      <a:r>
                        <a:rPr lang="ru-RU" sz="1200" baseline="0" dirty="0" smtClean="0"/>
                        <a:t>»</a:t>
                      </a:r>
                      <a:endParaRPr lang="ru-RU" sz="12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4 604,60</a:t>
                      </a:r>
                      <a:endParaRPr lang="ru-RU" sz="160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Муниципальная программа </a:t>
                      </a:r>
                      <a:r>
                        <a:rPr lang="ru-RU" sz="1200" baseline="0" dirty="0" smtClean="0"/>
                        <a:t>«</a:t>
                      </a:r>
                      <a:r>
                        <a:rPr lang="ru-RU" sz="1200" dirty="0" smtClean="0"/>
                        <a:t>Развитие образования в Свердловском районе</a:t>
                      </a:r>
                      <a:r>
                        <a:rPr lang="ru-RU" sz="1200" baseline="0" dirty="0" smtClean="0"/>
                        <a:t>»</a:t>
                      </a:r>
                      <a:endParaRPr lang="ru-RU" sz="12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172 182,00</a:t>
                      </a:r>
                      <a:endParaRPr lang="ru-RU" sz="160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smtClean="0"/>
                        <a:t>Муниципальная программа </a:t>
                      </a:r>
                      <a:r>
                        <a:rPr lang="ru-RU" sz="1200" baseline="0" smtClean="0"/>
                        <a:t>«Развитие физической культуры и спорта Свердловского района на 2018-2021 годы»</a:t>
                      </a:r>
                      <a:endParaRPr lang="ru-RU" sz="12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416,60</a:t>
                      </a:r>
                      <a:endParaRPr lang="ru-RU" sz="160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Свердловского района </a:t>
                      </a:r>
                      <a:r>
                        <a:rPr lang="ru-RU" sz="1200" baseline="0" dirty="0" smtClean="0"/>
                        <a:t>«</a:t>
                      </a: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Развитие культуры, архивного дела, сохранение и реконструкция военно-мемориальных объектов в Свердловском районе</a:t>
                      </a:r>
                      <a:r>
                        <a:rPr lang="ru-RU" sz="1200" baseline="0" dirty="0" smtClean="0"/>
                        <a:t>»</a:t>
                      </a:r>
                      <a:endParaRPr lang="ru-RU" sz="12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16 130,60</a:t>
                      </a:r>
                      <a:endParaRPr lang="ru-RU" sz="160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55716" y="116632"/>
            <a:ext cx="84192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Программные расходы районного бюджета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2019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06580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55716" y="116632"/>
            <a:ext cx="84192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Программные расходы районного бюджета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2020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6048392"/>
              </p:ext>
            </p:extLst>
          </p:nvPr>
        </p:nvGraphicFramePr>
        <p:xfrm>
          <a:off x="319171" y="1196752"/>
          <a:ext cx="8555836" cy="508671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128792"/>
                <a:gridCol w="142704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Всего: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0" u="none" strike="noStrik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146 247,10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Муниципальная</a:t>
                      </a:r>
                      <a:r>
                        <a:rPr lang="ru-RU" sz="1400" baseline="0" dirty="0" smtClean="0"/>
                        <a:t> программа Свердловского района «Ремонт улично-дорожной сети населенных пунктов района и автомобильных дорог общего пользования местного значения Свердловского </a:t>
                      </a:r>
                      <a:r>
                        <a:rPr lang="ru-RU" sz="1400" baseline="0" dirty="0" smtClean="0"/>
                        <a:t>района»</a:t>
                      </a:r>
                      <a:endParaRPr lang="ru-RU" sz="14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9 399,60</a:t>
                      </a:r>
                      <a:endParaRPr lang="ru-RU" sz="1800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Муниципальная программа </a:t>
                      </a:r>
                      <a:r>
                        <a:rPr lang="ru-RU" sz="1400" baseline="0" dirty="0" smtClean="0"/>
                        <a:t>«</a:t>
                      </a:r>
                      <a:r>
                        <a:rPr lang="ru-RU" sz="1400" dirty="0" smtClean="0"/>
                        <a:t>Устойчивое развитие сельских территорий Свердловского района Орловской области на 2014-2017 годы и на период до 2020 года</a:t>
                      </a:r>
                      <a:r>
                        <a:rPr lang="ru-RU" sz="1400" baseline="0" dirty="0" smtClean="0"/>
                        <a:t>»</a:t>
                      </a:r>
                      <a:endParaRPr lang="ru-RU" sz="14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985,80</a:t>
                      </a:r>
                      <a:endParaRPr lang="ru-RU" sz="1800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Муниципальная программа </a:t>
                      </a:r>
                      <a:r>
                        <a:rPr lang="ru-RU" sz="1400" baseline="0" dirty="0" smtClean="0"/>
                        <a:t>«</a:t>
                      </a:r>
                      <a:r>
                        <a:rPr lang="ru-RU" sz="1400" dirty="0" smtClean="0"/>
                        <a:t>Энергосбережение и повышение энергетической эффективности Свердловского района Орловской области</a:t>
                      </a:r>
                      <a:r>
                        <a:rPr lang="ru-RU" sz="1400" baseline="0" dirty="0" smtClean="0"/>
                        <a:t>»</a:t>
                      </a:r>
                      <a:endParaRPr lang="ru-RU" sz="14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150,00</a:t>
                      </a:r>
                      <a:endParaRPr lang="ru-RU" sz="1800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Муниципальная программа </a:t>
                      </a:r>
                      <a:r>
                        <a:rPr lang="ru-RU" sz="1400" baseline="0" dirty="0" smtClean="0"/>
                        <a:t>«</a:t>
                      </a:r>
                      <a:r>
                        <a:rPr lang="ru-RU" sz="1400" dirty="0" smtClean="0"/>
                        <a:t>Стимулирование социального жилищного строительства в Свердловском районе Орловской области</a:t>
                      </a:r>
                      <a:r>
                        <a:rPr lang="ru-RU" sz="1400" baseline="0" dirty="0" smtClean="0"/>
                        <a:t>»</a:t>
                      </a:r>
                      <a:endParaRPr lang="ru-RU" sz="14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593,40</a:t>
                      </a:r>
                      <a:endParaRPr lang="ru-RU" sz="180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Муниципальная программа Свердловского района </a:t>
                      </a:r>
                      <a:r>
                        <a:rPr lang="ru-RU" sz="1400" baseline="0" dirty="0" smtClean="0"/>
                        <a:t>«</a:t>
                      </a:r>
                      <a:r>
                        <a:rPr lang="ru-RU" sz="1400" dirty="0" smtClean="0"/>
                        <a:t>Управление муниципальными финансами Свердловского района</a:t>
                      </a:r>
                      <a:r>
                        <a:rPr lang="ru-RU" sz="1400" baseline="0" dirty="0" smtClean="0"/>
                        <a:t>»</a:t>
                      </a:r>
                      <a:endParaRPr lang="ru-RU" sz="14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4 654,60</a:t>
                      </a:r>
                      <a:endParaRPr lang="ru-RU" sz="180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Муниципальная программа </a:t>
                      </a:r>
                      <a:r>
                        <a:rPr lang="ru-RU" sz="1400" baseline="0" dirty="0" smtClean="0"/>
                        <a:t>«</a:t>
                      </a:r>
                      <a:r>
                        <a:rPr lang="ru-RU" sz="1400" dirty="0" smtClean="0"/>
                        <a:t>Развитие образования в Свердловском районе</a:t>
                      </a:r>
                      <a:r>
                        <a:rPr lang="ru-RU" sz="1400" baseline="0" dirty="0" smtClean="0"/>
                        <a:t>»</a:t>
                      </a:r>
                      <a:endParaRPr lang="ru-RU" sz="14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113 916,50</a:t>
                      </a:r>
                      <a:endParaRPr lang="ru-RU" sz="180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smtClean="0"/>
                        <a:t>Муниципальная программа </a:t>
                      </a:r>
                      <a:r>
                        <a:rPr lang="ru-RU" sz="1400" baseline="0" smtClean="0"/>
                        <a:t>«Развитие физической культуры и спорта Свердловского района на 2018-2021 годы»</a:t>
                      </a:r>
                      <a:endParaRPr lang="ru-RU" sz="14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416,60</a:t>
                      </a:r>
                      <a:endParaRPr lang="ru-RU" sz="180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Свердловского района </a:t>
                      </a:r>
                      <a:r>
                        <a:rPr lang="ru-RU" sz="1400" baseline="0" dirty="0" smtClean="0"/>
                        <a:t>«</a:t>
                      </a:r>
                      <a:r>
                        <a:rPr lang="ru-RU" sz="14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Развитие культуры, архивного дела, сохранение и реконструкция военно-мемориальных объектов в Свердловском районе</a:t>
                      </a:r>
                      <a:r>
                        <a:rPr lang="ru-RU" sz="1400" baseline="0" dirty="0" smtClean="0"/>
                        <a:t>»</a:t>
                      </a:r>
                      <a:endParaRPr lang="ru-RU" sz="14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16 130,60</a:t>
                      </a:r>
                      <a:endParaRPr lang="ru-RU" sz="180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701173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55716" y="116632"/>
            <a:ext cx="84192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Программные расходы районного бюджета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2021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5585173"/>
              </p:ext>
            </p:extLst>
          </p:nvPr>
        </p:nvGraphicFramePr>
        <p:xfrm>
          <a:off x="319171" y="1196752"/>
          <a:ext cx="8555836" cy="383703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128792"/>
                <a:gridCol w="142704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Всего: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0" u="none" strike="noStrik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134 175,50 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Муниципальная</a:t>
                      </a:r>
                      <a:r>
                        <a:rPr lang="ru-RU" sz="1400" baseline="0" dirty="0" smtClean="0"/>
                        <a:t> программа Свердловского района «Ремонт улично-дорожной сети населенных пунктов района и автомобильных дорог общего пользования местного значения Свердловского </a:t>
                      </a:r>
                      <a:r>
                        <a:rPr lang="ru-RU" sz="1400" baseline="0" dirty="0" smtClean="0"/>
                        <a:t>района»</a:t>
                      </a:r>
                      <a:endParaRPr lang="ru-RU" sz="14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9 399,60</a:t>
                      </a:r>
                      <a:endParaRPr lang="ru-RU" sz="1800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Муниципальная программа </a:t>
                      </a:r>
                      <a:r>
                        <a:rPr lang="ru-RU" sz="1400" baseline="0" dirty="0" smtClean="0"/>
                        <a:t>«</a:t>
                      </a:r>
                      <a:r>
                        <a:rPr lang="ru-RU" sz="1400" dirty="0" smtClean="0"/>
                        <a:t>Энергосбережение и повышение энергетической эффективности Свердловского района Орловской области</a:t>
                      </a:r>
                      <a:r>
                        <a:rPr lang="ru-RU" sz="1400" baseline="0" dirty="0" smtClean="0"/>
                        <a:t>»</a:t>
                      </a:r>
                      <a:endParaRPr lang="ru-RU" sz="14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150,00</a:t>
                      </a:r>
                      <a:endParaRPr lang="ru-RU" sz="1800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Муниципальная программа Свердловского района </a:t>
                      </a:r>
                      <a:r>
                        <a:rPr lang="ru-RU" sz="1400" baseline="0" dirty="0" smtClean="0"/>
                        <a:t>«</a:t>
                      </a:r>
                      <a:r>
                        <a:rPr lang="ru-RU" sz="1400" dirty="0" smtClean="0"/>
                        <a:t>Управление муниципальными финансами Свердловского района</a:t>
                      </a:r>
                      <a:r>
                        <a:rPr lang="ru-RU" sz="1400" baseline="0" dirty="0" smtClean="0"/>
                        <a:t>»</a:t>
                      </a:r>
                      <a:endParaRPr lang="ru-RU" sz="14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4 654,60</a:t>
                      </a:r>
                      <a:endParaRPr lang="ru-RU" sz="180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Муниципальная программа </a:t>
                      </a:r>
                      <a:r>
                        <a:rPr lang="ru-RU" sz="1400" baseline="0" dirty="0" smtClean="0"/>
                        <a:t>«</a:t>
                      </a:r>
                      <a:r>
                        <a:rPr lang="ru-RU" sz="1400" dirty="0" smtClean="0"/>
                        <a:t>Развитие образования в Свердловском районе</a:t>
                      </a:r>
                      <a:r>
                        <a:rPr lang="ru-RU" sz="1400" baseline="0" dirty="0" smtClean="0"/>
                        <a:t>»</a:t>
                      </a:r>
                      <a:endParaRPr lang="ru-RU" sz="14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103 784,10</a:t>
                      </a:r>
                      <a:endParaRPr lang="ru-RU" sz="180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smtClean="0"/>
                        <a:t>Муниципальная программа </a:t>
                      </a:r>
                      <a:r>
                        <a:rPr lang="ru-RU" sz="1400" baseline="0" smtClean="0"/>
                        <a:t>«Развитие физической культуры и спорта Свердловского района на 2018-2021 годы»</a:t>
                      </a:r>
                      <a:endParaRPr lang="ru-RU" sz="14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416,60</a:t>
                      </a:r>
                      <a:endParaRPr lang="ru-RU" sz="180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Свердловского района </a:t>
                      </a:r>
                      <a:r>
                        <a:rPr lang="ru-RU" sz="1400" baseline="0" dirty="0" smtClean="0"/>
                        <a:t>«</a:t>
                      </a:r>
                      <a:r>
                        <a:rPr lang="ru-RU" sz="14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Развитие культуры, архивного дела, сохранение и реконструкция военно-мемориальных объектов в Свердловском районе</a:t>
                      </a:r>
                      <a:r>
                        <a:rPr lang="ru-RU" sz="1400" baseline="0" dirty="0" smtClean="0"/>
                        <a:t>»</a:t>
                      </a:r>
                      <a:endParaRPr lang="ru-RU" sz="14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15 770,60</a:t>
                      </a:r>
                      <a:endParaRPr lang="ru-RU" sz="180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701173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265168" y="188640"/>
            <a:ext cx="681468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программных расходов 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на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2019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4012319396"/>
              </p:ext>
            </p:extLst>
          </p:nvPr>
        </p:nvGraphicFramePr>
        <p:xfrm>
          <a:off x="0" y="1052736"/>
          <a:ext cx="9108504" cy="5760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4" name="Прямая соединительная линия 3"/>
          <p:cNvCxnSpPr/>
          <p:nvPr/>
        </p:nvCxnSpPr>
        <p:spPr>
          <a:xfrm>
            <a:off x="6732240" y="4437112"/>
            <a:ext cx="792088" cy="136815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11237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265168" y="188640"/>
            <a:ext cx="681468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программных расходов 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на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2020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 flipH="1">
            <a:off x="6660232" y="4437112"/>
            <a:ext cx="72008" cy="136815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1703155615"/>
              </p:ext>
            </p:extLst>
          </p:nvPr>
        </p:nvGraphicFramePr>
        <p:xfrm>
          <a:off x="0" y="1052736"/>
          <a:ext cx="9108504" cy="5760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4239516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265168" y="188640"/>
            <a:ext cx="681468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программных расходов 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на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2021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 flipH="1">
            <a:off x="6660232" y="4437112"/>
            <a:ext cx="72008" cy="136815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671433946"/>
              </p:ext>
            </p:extLst>
          </p:nvPr>
        </p:nvGraphicFramePr>
        <p:xfrm>
          <a:off x="0" y="1052736"/>
          <a:ext cx="9108504" cy="5760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4239516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азовая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Базовая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725</TotalTime>
  <Words>1183</Words>
  <Application>Microsoft Office PowerPoint</Application>
  <PresentationFormat>Экран (4:3)</PresentationFormat>
  <Paragraphs>360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Базовая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Root</dc:creator>
  <cp:lastModifiedBy>Админ</cp:lastModifiedBy>
  <cp:revision>49</cp:revision>
  <dcterms:created xsi:type="dcterms:W3CDTF">2016-11-25T12:32:53Z</dcterms:created>
  <dcterms:modified xsi:type="dcterms:W3CDTF">2019-09-14T09:56:18Z</dcterms:modified>
</cp:coreProperties>
</file>