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C9CD"/>
    <a:srgbClr val="B842A2"/>
    <a:srgbClr val="05F510"/>
    <a:srgbClr val="348844"/>
    <a:srgbClr val="2B509E"/>
    <a:srgbClr val="00A088"/>
    <a:srgbClr val="DCDDDF"/>
    <a:srgbClr val="2E424C"/>
    <a:srgbClr val="C84751"/>
    <a:srgbClr val="39B9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73" autoAdjust="0"/>
    <p:restoredTop sz="94660"/>
  </p:normalViewPr>
  <p:slideViewPr>
    <p:cSldViewPr>
      <p:cViewPr varScale="1">
        <p:scale>
          <a:sx n="110" d="100"/>
          <a:sy n="110" d="100"/>
        </p:scale>
        <p:origin x="-172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dLbl>
              <c:idx val="0"/>
              <c:layout>
                <c:manualLayout>
                  <c:x val="1.8749999999999999E-2"/>
                  <c:y val="0.25312450787401575"/>
                </c:manualLayout>
              </c:layout>
              <c:tx>
                <c:rich>
                  <a:bodyPr/>
                  <a:lstStyle/>
                  <a:p>
                    <a:r>
                      <a:rPr lang="en-US" b="1" dirty="0">
                        <a:solidFill>
                          <a:schemeClr val="bg1"/>
                        </a:solidFill>
                        <a:latin typeface="+mj-lt"/>
                      </a:rPr>
                      <a:t>2355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8313838144968019E-2"/>
                  <c:y val="0.3066549516178419"/>
                </c:manualLayout>
              </c:layout>
              <c:tx>
                <c:rich>
                  <a:bodyPr/>
                  <a:lstStyle/>
                  <a:p>
                    <a:r>
                      <a:rPr lang="en-US" b="1" dirty="0">
                        <a:solidFill>
                          <a:schemeClr val="bg1"/>
                        </a:solidFill>
                        <a:latin typeface="+mj-lt"/>
                      </a:rPr>
                      <a:t>3074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7877577094608535E-2"/>
                  <c:y val="0.32735353253432548"/>
                </c:manualLayout>
              </c:layout>
              <c:tx>
                <c:rich>
                  <a:bodyPr/>
                  <a:lstStyle/>
                  <a:p>
                    <a:r>
                      <a:rPr lang="en-US" b="1" dirty="0">
                        <a:solidFill>
                          <a:schemeClr val="bg1"/>
                        </a:solidFill>
                        <a:latin typeface="+mj-lt"/>
                      </a:rPr>
                      <a:t>3212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2355</c:v>
                </c:pt>
                <c:pt idx="1">
                  <c:v>3074</c:v>
                </c:pt>
                <c:pt idx="2">
                  <c:v>3212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13058176"/>
        <c:axId val="113059712"/>
        <c:axId val="0"/>
      </c:bar3DChart>
      <c:catAx>
        <c:axId val="1130581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 i="0" baseline="0">
                <a:latin typeface="Century Gothic" pitchFamily="34" charset="0"/>
              </a:defRPr>
            </a:pPr>
            <a:endParaRPr lang="ru-RU"/>
          </a:p>
        </c:txPr>
        <c:crossAx val="113059712"/>
        <c:crosses val="autoZero"/>
        <c:auto val="1"/>
        <c:lblAlgn val="ctr"/>
        <c:lblOffset val="100"/>
        <c:noMultiLvlLbl val="0"/>
      </c:catAx>
      <c:valAx>
        <c:axId val="1130597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 i="0" baseline="0">
                <a:latin typeface="Century Gothic" pitchFamily="34" charset="0"/>
              </a:defRPr>
            </a:pPr>
            <a:endParaRPr lang="ru-RU"/>
          </a:p>
        </c:txPr>
        <c:crossAx val="1130581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0879662873953481E-2"/>
          <c:y val="0.10872189161633672"/>
          <c:w val="0.92662039357867187"/>
          <c:h val="0.8867634016286571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tx2"/>
            </a:solidFill>
          </c:spPr>
          <c:explosion val="25"/>
          <c:dPt>
            <c:idx val="0"/>
            <c:bubble3D val="0"/>
            <c:spPr>
              <a:solidFill>
                <a:srgbClr val="EA891E"/>
              </a:solidFill>
            </c:spPr>
          </c:dPt>
          <c:dPt>
            <c:idx val="1"/>
            <c:bubble3D val="0"/>
            <c:spPr>
              <a:solidFill>
                <a:srgbClr val="2DC9CD"/>
              </a:solidFill>
            </c:spPr>
          </c:dPt>
          <c:dPt>
            <c:idx val="2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</c:spPr>
          </c:dPt>
          <c:dPt>
            <c:idx val="3"/>
            <c:bubble3D val="0"/>
            <c:spPr>
              <a:solidFill>
                <a:schemeClr val="accent3"/>
              </a:solidFill>
            </c:spPr>
          </c:dPt>
          <c:dPt>
            <c:idx val="4"/>
            <c:bubble3D val="0"/>
            <c:spPr>
              <a:solidFill>
                <a:srgbClr val="C00000"/>
              </a:solidFill>
            </c:spPr>
          </c:dPt>
          <c:dPt>
            <c:idx val="5"/>
            <c:bubble3D val="0"/>
            <c:spPr>
              <a:solidFill>
                <a:srgbClr val="348844"/>
              </a:solidFill>
            </c:spPr>
          </c:dPt>
          <c:dPt>
            <c:idx val="6"/>
            <c:bubble3D val="0"/>
            <c:spPr>
              <a:solidFill>
                <a:srgbClr val="FFFF00"/>
              </a:solidFill>
            </c:spPr>
          </c:dPt>
          <c:dPt>
            <c:idx val="7"/>
            <c:bubble3D val="0"/>
            <c:spPr>
              <a:solidFill>
                <a:srgbClr val="05F510"/>
              </a:solidFill>
            </c:spPr>
          </c:dPt>
          <c:dPt>
            <c:idx val="8"/>
            <c:bubble3D val="0"/>
            <c:spPr>
              <a:solidFill>
                <a:srgbClr val="B842A2"/>
              </a:solidFill>
            </c:spPr>
          </c:dPt>
          <c:dLbls>
            <c:dLbl>
              <c:idx val="0"/>
              <c:layout>
                <c:manualLayout>
                  <c:x val="1.4078724936839978E-2"/>
                  <c:y val="-2.3937338838803054E-2"/>
                </c:manualLayout>
              </c:layout>
              <c:tx>
                <c:rich>
                  <a:bodyPr/>
                  <a:lstStyle/>
                  <a:p>
                    <a:pPr>
                      <a:defRPr sz="1400" baseline="0"/>
                    </a:pPr>
                    <a:r>
                      <a:rPr lang="ru-RU" sz="1400" b="1" baseline="0" dirty="0" err="1" smtClean="0">
                        <a:latin typeface="+mj-lt"/>
                      </a:rPr>
                      <a:t>Общегосу</a:t>
                    </a:r>
                    <a:r>
                      <a:rPr lang="ru-RU" sz="1400" b="1" baseline="0" dirty="0" smtClean="0">
                        <a:latin typeface="+mj-lt"/>
                      </a:rPr>
                      <a:t>-</a:t>
                    </a:r>
                    <a:br>
                      <a:rPr lang="ru-RU" sz="1400" b="1" baseline="0" dirty="0" smtClean="0">
                        <a:latin typeface="+mj-lt"/>
                      </a:rPr>
                    </a:br>
                    <a:r>
                      <a:rPr lang="ru-RU" sz="1400" b="1" baseline="0" dirty="0" smtClean="0">
                        <a:latin typeface="+mj-lt"/>
                      </a:rPr>
                      <a:t>дарственные </a:t>
                    </a:r>
                    <a:r>
                      <a:rPr lang="ru-RU" sz="1400" b="1" baseline="0" dirty="0">
                        <a:latin typeface="+mj-lt"/>
                      </a:rPr>
                      <a:t>вопросы;  </a:t>
                    </a:r>
                    <a:r>
                      <a:rPr lang="ru-RU" sz="1400" b="1" baseline="0" dirty="0" smtClean="0">
                        <a:latin typeface="+mj-lt"/>
                      </a:rPr>
                      <a:t>11,4%   </a:t>
                    </a:r>
                    <a:endParaRPr lang="ru-RU" b="1" dirty="0">
                      <a:latin typeface="+mj-lt"/>
                    </a:endParaRPr>
                  </a:p>
                </c:rich>
              </c:tx>
              <c:spPr>
                <a:solidFill>
                  <a:srgbClr val="FFC000"/>
                </a:solidFill>
                <a:ln w="25400">
                  <a:solidFill>
                    <a:schemeClr val="bg1">
                      <a:lumMod val="75000"/>
                    </a:schemeClr>
                  </a:solidFill>
                </a:ln>
              </c:spPr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9.0289442777489001E-2"/>
                  <c:y val="-0.13225624822327989"/>
                </c:manualLayout>
              </c:layout>
              <c:tx>
                <c:rich>
                  <a:bodyPr/>
                  <a:lstStyle/>
                  <a:p>
                    <a:pPr>
                      <a:defRPr sz="1400" baseline="0"/>
                    </a:pPr>
                    <a:r>
                      <a:rPr lang="ru-RU" sz="1400" b="1" baseline="0" dirty="0">
                        <a:latin typeface="+mj-lt"/>
                      </a:rPr>
                      <a:t>Национальная оборона;  </a:t>
                    </a:r>
                    <a:r>
                      <a:rPr lang="ru-RU" sz="1400" b="1" baseline="0" dirty="0" smtClean="0">
                        <a:latin typeface="+mj-lt"/>
                      </a:rPr>
                      <a:t>0,2%   </a:t>
                    </a:r>
                    <a:endParaRPr lang="ru-RU" b="1" dirty="0">
                      <a:latin typeface="+mj-lt"/>
                    </a:endParaRPr>
                  </a:p>
                </c:rich>
              </c:tx>
              <c:spPr>
                <a:solidFill>
                  <a:srgbClr val="2DC9CD"/>
                </a:solidFill>
                <a:ln w="25400">
                  <a:solidFill>
                    <a:schemeClr val="bg1">
                      <a:lumMod val="75000"/>
                    </a:schemeClr>
                  </a:solidFill>
                </a:ln>
              </c:spPr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939610381937385E-3"/>
                  <c:y val="-4.9607637616040326E-2"/>
                </c:manualLayout>
              </c:layout>
              <c:tx>
                <c:rich>
                  <a:bodyPr/>
                  <a:lstStyle/>
                  <a:p>
                    <a:pPr>
                      <a:defRPr sz="1400" baseline="0"/>
                    </a:pPr>
                    <a:r>
                      <a:rPr lang="ru-RU" sz="1400" b="1" baseline="0" dirty="0">
                        <a:latin typeface="+mj-lt"/>
                      </a:rPr>
                      <a:t>Национальная экономика;  </a:t>
                    </a:r>
                    <a:r>
                      <a:rPr lang="ru-RU" sz="1400" b="1" baseline="0" dirty="0" smtClean="0">
                        <a:latin typeface="+mj-lt"/>
                      </a:rPr>
                      <a:t>8,2%   </a:t>
                    </a:r>
                    <a:endParaRPr lang="ru-RU" b="1" dirty="0">
                      <a:latin typeface="+mj-lt"/>
                    </a:endParaRPr>
                  </a:p>
                </c:rich>
              </c:tx>
              <c:spPr>
                <a:solidFill>
                  <a:schemeClr val="tx2">
                    <a:lumMod val="40000"/>
                    <a:lumOff val="60000"/>
                  </a:schemeClr>
                </a:solidFill>
                <a:ln w="25400">
                  <a:solidFill>
                    <a:schemeClr val="bg1">
                      <a:lumMod val="75000"/>
                    </a:schemeClr>
                  </a:solidFill>
                </a:ln>
              </c:spPr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0.12188121825668874"/>
                  <c:y val="3.8785567404194178E-2"/>
                </c:manualLayout>
              </c:layout>
              <c:tx>
                <c:rich>
                  <a:bodyPr/>
                  <a:lstStyle/>
                  <a:p>
                    <a:pPr>
                      <a:defRPr sz="1400" baseline="0"/>
                    </a:pPr>
                    <a:r>
                      <a:rPr lang="ru-RU" sz="1400" b="1" baseline="0" dirty="0">
                        <a:solidFill>
                          <a:schemeClr val="bg1"/>
                        </a:solidFill>
                        <a:latin typeface="+mj-lt"/>
                      </a:rPr>
                      <a:t>ЖКХ;  </a:t>
                    </a:r>
                    <a:r>
                      <a:rPr lang="ru-RU" sz="1400" b="1" baseline="0" dirty="0" smtClean="0">
                        <a:solidFill>
                          <a:schemeClr val="bg1"/>
                        </a:solidFill>
                        <a:latin typeface="+mj-lt"/>
                      </a:rPr>
                      <a:t>5,5%   </a:t>
                    </a:r>
                    <a:endParaRPr lang="ru-RU" sz="2000" b="1" dirty="0">
                      <a:solidFill>
                        <a:schemeClr val="bg1"/>
                      </a:solidFill>
                      <a:latin typeface="+mj-lt"/>
                    </a:endParaRPr>
                  </a:p>
                </c:rich>
              </c:tx>
              <c:spPr>
                <a:ln w="25400">
                  <a:noFill/>
                </a:ln>
              </c:spPr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.19373423278172344"/>
                  <c:y val="-0.24777606232157778"/>
                </c:manualLayout>
              </c:layout>
              <c:tx>
                <c:rich>
                  <a:bodyPr/>
                  <a:lstStyle/>
                  <a:p>
                    <a:pPr>
                      <a:defRPr sz="1400" baseline="0"/>
                    </a:pPr>
                    <a:r>
                      <a:rPr lang="ru-RU" sz="1400" b="1" baseline="0" dirty="0">
                        <a:solidFill>
                          <a:schemeClr val="bg1"/>
                        </a:solidFill>
                        <a:latin typeface="+mj-lt"/>
                      </a:rPr>
                      <a:t>Образование;  </a:t>
                    </a:r>
                    <a:r>
                      <a:rPr lang="ru-RU" sz="1400" b="1" baseline="0" dirty="0" smtClean="0">
                        <a:solidFill>
                          <a:schemeClr val="bg1"/>
                        </a:solidFill>
                        <a:latin typeface="+mj-lt"/>
                      </a:rPr>
                      <a:t>60,3%   </a:t>
                    </a:r>
                    <a:endParaRPr lang="ru-RU" sz="2000" b="1" dirty="0">
                      <a:solidFill>
                        <a:schemeClr val="bg1"/>
                      </a:solidFill>
                      <a:latin typeface="+mj-lt"/>
                    </a:endParaRPr>
                  </a:p>
                </c:rich>
              </c:tx>
              <c:spPr>
                <a:ln w="25400">
                  <a:noFill/>
                </a:ln>
              </c:spPr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7.9791338948613283E-4"/>
                  <c:y val="-6.8378335990551209E-2"/>
                </c:manualLayout>
              </c:layout>
              <c:tx>
                <c:rich>
                  <a:bodyPr/>
                  <a:lstStyle/>
                  <a:p>
                    <a:pPr>
                      <a:defRPr sz="1400" baseline="0"/>
                    </a:pPr>
                    <a:r>
                      <a:rPr lang="ru-RU" sz="1400" b="1" baseline="0" dirty="0">
                        <a:latin typeface="+mj-lt"/>
                      </a:rPr>
                      <a:t>Культура;  </a:t>
                    </a:r>
                    <a:r>
                      <a:rPr lang="ru-RU" sz="1400" b="1" baseline="0" dirty="0" smtClean="0">
                        <a:latin typeface="+mj-lt"/>
                      </a:rPr>
                      <a:t>4,0%   </a:t>
                    </a:r>
                    <a:endParaRPr lang="ru-RU" b="1" dirty="0">
                      <a:latin typeface="+mj-lt"/>
                    </a:endParaRPr>
                  </a:p>
                </c:rich>
              </c:tx>
              <c:spPr>
                <a:solidFill>
                  <a:srgbClr val="348844"/>
                </a:solidFill>
                <a:ln w="25400">
                  <a:solidFill>
                    <a:schemeClr val="bg1">
                      <a:lumMod val="75000"/>
                    </a:schemeClr>
                  </a:solidFill>
                </a:ln>
              </c:spPr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0.12796800939856701"/>
                  <c:y val="-7.1182211312257271E-2"/>
                </c:manualLayout>
              </c:layout>
              <c:tx>
                <c:rich>
                  <a:bodyPr/>
                  <a:lstStyle/>
                  <a:p>
                    <a:pPr>
                      <a:defRPr sz="1400" baseline="0"/>
                    </a:pPr>
                    <a:r>
                      <a:rPr lang="ru-RU" sz="1400" b="1" baseline="0" dirty="0">
                        <a:latin typeface="+mj-lt"/>
                      </a:rPr>
                      <a:t>Социальная политика;  </a:t>
                    </a:r>
                    <a:r>
                      <a:rPr lang="ru-RU" sz="1400" b="1" baseline="0" dirty="0" smtClean="0">
                        <a:latin typeface="+mj-lt"/>
                      </a:rPr>
                      <a:t>7,9%   </a:t>
                    </a:r>
                    <a:endParaRPr lang="ru-RU" b="1" dirty="0">
                      <a:latin typeface="+mj-lt"/>
                    </a:endParaRPr>
                  </a:p>
                </c:rich>
              </c:tx>
              <c:spPr>
                <a:solidFill>
                  <a:srgbClr val="FFFF00"/>
                </a:solidFill>
                <a:ln w="25400">
                  <a:solidFill>
                    <a:schemeClr val="bg1">
                      <a:lumMod val="75000"/>
                    </a:schemeClr>
                  </a:solidFill>
                </a:ln>
              </c:spPr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7.1206765428447208E-3"/>
                  <c:y val="-9.6209429858455972E-2"/>
                </c:manualLayout>
              </c:layout>
              <c:tx>
                <c:rich>
                  <a:bodyPr/>
                  <a:lstStyle/>
                  <a:p>
                    <a:pPr>
                      <a:defRPr sz="1400" baseline="0"/>
                    </a:pPr>
                    <a:r>
                      <a:rPr lang="ru-RU" sz="1400" b="1" baseline="0" dirty="0">
                        <a:latin typeface="+mj-lt"/>
                      </a:rPr>
                      <a:t>ФК и спорт;  </a:t>
                    </a:r>
                    <a:r>
                      <a:rPr lang="ru-RU" sz="1400" b="1" baseline="0" dirty="0" smtClean="0">
                        <a:latin typeface="+mj-lt"/>
                      </a:rPr>
                      <a:t>0,1%   </a:t>
                    </a:r>
                    <a:endParaRPr lang="ru-RU" b="1" dirty="0">
                      <a:latin typeface="+mj-lt"/>
                    </a:endParaRPr>
                  </a:p>
                </c:rich>
              </c:tx>
              <c:spPr>
                <a:solidFill>
                  <a:srgbClr val="05F510"/>
                </a:solidFill>
                <a:ln w="25400">
                  <a:solidFill>
                    <a:schemeClr val="bg1">
                      <a:lumMod val="75000"/>
                    </a:schemeClr>
                  </a:solidFill>
                </a:ln>
              </c:spPr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0.10802099628062117"/>
                  <c:y val="-8.3614285022461897E-3"/>
                </c:manualLayout>
              </c:layout>
              <c:tx>
                <c:rich>
                  <a:bodyPr/>
                  <a:lstStyle/>
                  <a:p>
                    <a:pPr>
                      <a:defRPr sz="1400" baseline="0"/>
                    </a:pPr>
                    <a:r>
                      <a:rPr lang="ru-RU" sz="1400" b="1" baseline="0" dirty="0">
                        <a:latin typeface="+mj-lt"/>
                      </a:rPr>
                      <a:t>Дотации поселениям;  </a:t>
                    </a:r>
                    <a:r>
                      <a:rPr lang="ru-RU" sz="1400" b="1" baseline="0" dirty="0" smtClean="0">
                        <a:latin typeface="+mj-lt"/>
                      </a:rPr>
                      <a:t>2,4%  </a:t>
                    </a:r>
                    <a:endParaRPr lang="ru-RU" b="1" dirty="0">
                      <a:latin typeface="+mj-lt"/>
                    </a:endParaRPr>
                  </a:p>
                </c:rich>
              </c:tx>
              <c:spPr>
                <a:solidFill>
                  <a:srgbClr val="B842A2"/>
                </a:solidFill>
                <a:ln w="25400">
                  <a:solidFill>
                    <a:schemeClr val="bg1">
                      <a:lumMod val="75000"/>
                    </a:schemeClr>
                  </a:solidFill>
                </a:ln>
              </c:spPr>
              <c:showLegendKey val="0"/>
              <c:showVal val="1"/>
              <c:showCatName val="1"/>
              <c:showSerName val="0"/>
              <c:showPercent val="0"/>
              <c:showBubbleSize val="0"/>
            </c:dLbl>
            <c:spPr>
              <a:ln w="25400">
                <a:solidFill>
                  <a:schemeClr val="bg1">
                    <a:lumMod val="75000"/>
                  </a:schemeClr>
                </a:solidFill>
              </a:ln>
            </c:spPr>
            <c:txPr>
              <a:bodyPr/>
              <a:lstStyle/>
              <a:p>
                <a:pPr>
                  <a:defRPr sz="1400" baseline="0"/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Лист1!$A$2:$A$10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экономика</c:v>
                </c:pt>
                <c:pt idx="3">
                  <c:v>ЖКХ</c:v>
                </c:pt>
                <c:pt idx="4">
                  <c:v>Образование</c:v>
                </c:pt>
                <c:pt idx="5">
                  <c:v>Культура</c:v>
                </c:pt>
                <c:pt idx="6">
                  <c:v>Социальная политика</c:v>
                </c:pt>
                <c:pt idx="7">
                  <c:v>ФК и спорт</c:v>
                </c:pt>
                <c:pt idx="8">
                  <c:v>Дотации поселениям</c:v>
                </c:pt>
              </c:strCache>
            </c:strRef>
          </c:cat>
          <c:val>
            <c:numRef>
              <c:f>Лист1!$B$2:$B$10</c:f>
              <c:numCache>
                <c:formatCode>_-* #,##0.0\ _₽_-;\-* #,##0.0\ _₽_-;_-* "-"??\ _₽_-;_-@_-</c:formatCode>
                <c:ptCount val="9"/>
                <c:pt idx="0">
                  <c:v>11.4</c:v>
                </c:pt>
                <c:pt idx="1">
                  <c:v>0.2</c:v>
                </c:pt>
                <c:pt idx="2">
                  <c:v>8.1999999999999993</c:v>
                </c:pt>
                <c:pt idx="3">
                  <c:v>5.5</c:v>
                </c:pt>
                <c:pt idx="4">
                  <c:v>60.3</c:v>
                </c:pt>
                <c:pt idx="5">
                  <c:v>4</c:v>
                </c:pt>
                <c:pt idx="6">
                  <c:v>7.9</c:v>
                </c:pt>
                <c:pt idx="7">
                  <c:v>0.1</c:v>
                </c:pt>
                <c:pt idx="8">
                  <c:v>2.4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266359293411843"/>
          <c:y val="6.6190856383189056E-2"/>
          <c:w val="0.88966817696584433"/>
          <c:h val="0.8190742459877339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dLbl>
              <c:idx val="0"/>
              <c:layout>
                <c:manualLayout>
                  <c:x val="1.6666666666666666E-2"/>
                  <c:y val="0.17499999999999999"/>
                </c:manualLayout>
              </c:layout>
              <c:tx>
                <c:rich>
                  <a:bodyPr/>
                  <a:lstStyle/>
                  <a:p>
                    <a:r>
                      <a:rPr lang="en-US" b="1" dirty="0">
                        <a:solidFill>
                          <a:schemeClr val="bg1"/>
                        </a:solidFill>
                        <a:latin typeface="+mj-lt"/>
                      </a:rPr>
                      <a:t>929,1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7331649140433728E-2"/>
                  <c:y val="0.27907492387851446"/>
                </c:manualLayout>
              </c:layout>
              <c:tx>
                <c:rich>
                  <a:bodyPr/>
                  <a:lstStyle/>
                  <a:p>
                    <a:r>
                      <a:rPr lang="en-US" b="1" dirty="0">
                        <a:solidFill>
                          <a:schemeClr val="bg1"/>
                        </a:solidFill>
                        <a:latin typeface="+mj-lt"/>
                      </a:rPr>
                      <a:t>1618,5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9937398260096703E-2"/>
                  <c:y val="0.29295238382175987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>
                        <a:solidFill>
                          <a:schemeClr val="bg1"/>
                        </a:solidFill>
                        <a:latin typeface="+mj-lt"/>
                      </a:rPr>
                      <a:t>1</a:t>
                    </a:r>
                    <a:r>
                      <a:rPr lang="ru-RU" b="1" dirty="0" smtClean="0">
                        <a:solidFill>
                          <a:schemeClr val="bg1"/>
                        </a:solidFill>
                        <a:latin typeface="+mj-lt"/>
                      </a:rPr>
                      <a:t>857</a:t>
                    </a:r>
                    <a:endParaRPr lang="en-US" b="1" dirty="0">
                      <a:solidFill>
                        <a:schemeClr val="bg1"/>
                      </a:solidFill>
                      <a:latin typeface="+mj-lt"/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3004690300111583E-2"/>
                  <c:y val="0.29594169386075747"/>
                </c:manualLayout>
              </c:layout>
              <c:tx>
                <c:rich>
                  <a:bodyPr/>
                  <a:lstStyle/>
                  <a:p>
                    <a:r>
                      <a:rPr lang="en-US" b="1" dirty="0">
                        <a:solidFill>
                          <a:schemeClr val="bg1"/>
                        </a:solidFill>
                        <a:latin typeface="+mj-lt"/>
                      </a:rPr>
                      <a:t>1824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929.1</c:v>
                </c:pt>
                <c:pt idx="1">
                  <c:v>1618.5</c:v>
                </c:pt>
                <c:pt idx="2">
                  <c:v>1824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cylinder"/>
        <c:axId val="45425792"/>
        <c:axId val="45432832"/>
        <c:axId val="0"/>
      </c:bar3DChart>
      <c:catAx>
        <c:axId val="45425792"/>
        <c:scaling>
          <c:orientation val="minMax"/>
        </c:scaling>
        <c:delete val="0"/>
        <c:axPos val="b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b="1" i="0" baseline="0">
                <a:latin typeface="Century Gothic" pitchFamily="34" charset="0"/>
              </a:defRPr>
            </a:pPr>
            <a:endParaRPr lang="ru-RU"/>
          </a:p>
        </c:txPr>
        <c:crossAx val="45432832"/>
        <c:crosses val="autoZero"/>
        <c:auto val="1"/>
        <c:lblAlgn val="ctr"/>
        <c:lblOffset val="100"/>
        <c:tickMarkSkip val="1"/>
        <c:noMultiLvlLbl val="0"/>
      </c:catAx>
      <c:valAx>
        <c:axId val="454328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b="1" i="0" baseline="0">
                <a:latin typeface="Century Gothic" pitchFamily="34" charset="0"/>
              </a:defRPr>
            </a:pPr>
            <a:endParaRPr lang="ru-RU"/>
          </a:p>
        </c:txPr>
        <c:crossAx val="454257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 </a:t>
            </a:r>
            <a:r>
              <a:rPr lang="ru-RU" sz="2000" dirty="0">
                <a:latin typeface="+mj-lt"/>
              </a:rPr>
              <a:t>Количество устных и </a:t>
            </a:r>
            <a:r>
              <a:rPr lang="ru-RU" sz="2000" dirty="0" smtClean="0">
                <a:latin typeface="+mj-lt"/>
              </a:rPr>
              <a:t>письменных </a:t>
            </a:r>
            <a:r>
              <a:rPr lang="ru-RU" sz="2000" dirty="0">
                <a:latin typeface="+mj-lt"/>
              </a:rPr>
              <a:t>обращений граждан за 9 месяцев</a:t>
            </a:r>
          </a:p>
        </c:rich>
      </c:tx>
      <c:layout>
        <c:manualLayout>
          <c:xMode val="edge"/>
          <c:yMode val="edge"/>
          <c:x val="0.15803642281591804"/>
          <c:y val="2.0393271275698906E-2"/>
        </c:manualLayout>
      </c:layout>
      <c:overlay val="0"/>
    </c:title>
    <c:autoTitleDeleted val="0"/>
    <c:view3D>
      <c:rotX val="4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8404067170950942E-2"/>
          <c:y val="0.27668241267645488"/>
          <c:w val="0.62260663651399351"/>
          <c:h val="0.7233175873235451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 Количество устных и аисьменных обращений граждан за 9 месяцев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1"/>
            <c:bubble3D val="0"/>
            <c:spPr>
              <a:solidFill>
                <a:schemeClr val="accent3"/>
              </a:solidFill>
            </c:spPr>
          </c:dPt>
          <c:dLbls>
            <c:dLbl>
              <c:idx val="0"/>
              <c:layout>
                <c:manualLayout>
                  <c:x val="-0.25926069805059371"/>
                  <c:y val="-0.13466119756904865"/>
                </c:manualLayout>
              </c:layout>
              <c:tx>
                <c:rich>
                  <a:bodyPr/>
                  <a:lstStyle/>
                  <a:p>
                    <a:r>
                      <a:rPr lang="ru-RU" sz="2800" b="1" dirty="0" smtClean="0">
                        <a:solidFill>
                          <a:schemeClr val="bg1"/>
                        </a:solidFill>
                        <a:latin typeface="+mj-lt"/>
                      </a:rPr>
                      <a:t>369</a:t>
                    </a:r>
                    <a:endParaRPr lang="en-US" sz="2800" b="1" dirty="0">
                      <a:solidFill>
                        <a:schemeClr val="bg1"/>
                      </a:solidFill>
                      <a:latin typeface="+mj-lt"/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0345195915273598"/>
                  <c:y val="8.9274584501434981E-2"/>
                </c:manualLayout>
              </c:layout>
              <c:tx>
                <c:rich>
                  <a:bodyPr/>
                  <a:lstStyle/>
                  <a:p>
                    <a:r>
                      <a:rPr lang="ru-RU" sz="2800" b="1" dirty="0" smtClean="0">
                        <a:solidFill>
                          <a:schemeClr val="bg1"/>
                        </a:solidFill>
                        <a:latin typeface="+mj-lt"/>
                      </a:rPr>
                      <a:t>159</a:t>
                    </a:r>
                    <a:endParaRPr lang="en-US" sz="2800" b="1" dirty="0">
                      <a:solidFill>
                        <a:schemeClr val="bg1"/>
                      </a:solidFill>
                      <a:latin typeface="+mj-lt"/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2016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369</c:v>
                </c:pt>
                <c:pt idx="1">
                  <c:v>159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egendEntry>
        <c:idx val="0"/>
        <c:txPr>
          <a:bodyPr/>
          <a:lstStyle/>
          <a:p>
            <a:pPr>
              <a:defRPr sz="2400" b="1" i="0" baseline="0">
                <a:latin typeface="Century Gothic" pitchFamily="34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2400" b="1" i="0" baseline="0">
                <a:latin typeface="+mj-lt"/>
              </a:defRPr>
            </a:pPr>
            <a:endParaRPr lang="ru-RU"/>
          </a:p>
        </c:txPr>
      </c:legendEntry>
      <c:layout>
        <c:manualLayout>
          <c:xMode val="edge"/>
          <c:yMode val="edge"/>
          <c:x val="0.74402946627079902"/>
          <c:y val="0.46358674415784484"/>
          <c:w val="0.21579860102035128"/>
          <c:h val="0.2481899761508023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18.11.2016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4C71EC6-210F-42DE-9C53-41977AD35B3D}" type="datetimeFigureOut">
              <a:rPr lang="ru-RU" smtClean="0"/>
              <a:t>18.11.2016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0.jpeg"/><Relationship Id="rId7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3.png"/><Relationship Id="rId9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3" Type="http://schemas.openxmlformats.org/officeDocument/2006/relationships/image" Target="../media/image28.jpeg"/><Relationship Id="rId7" Type="http://schemas.openxmlformats.org/officeDocument/2006/relationships/image" Target="../media/image3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chart" Target="../charts/chart4.xml"/><Relationship Id="rId7" Type="http://schemas.openxmlformats.org/officeDocument/2006/relationships/image" Target="../media/image3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jpeg"/><Relationship Id="rId5" Type="http://schemas.openxmlformats.org/officeDocument/2006/relationships/image" Target="../media/image3.png"/><Relationship Id="rId4" Type="http://schemas.openxmlformats.org/officeDocument/2006/relationships/image" Target="../media/image37.jpeg"/><Relationship Id="rId9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/>
          <p:cNvSpPr/>
          <p:nvPr/>
        </p:nvSpPr>
        <p:spPr>
          <a:xfrm>
            <a:off x="-1044624" y="-2619672"/>
            <a:ext cx="12529392" cy="10657184"/>
          </a:xfrm>
          <a:prstGeom prst="rect">
            <a:avLst/>
          </a:prstGeom>
          <a:blipFill dpi="0" rotWithShape="1">
            <a:blip r:embed="rId2" cstate="print">
              <a:alphaModFix amt="39000"/>
            </a:blip>
            <a:srcRect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pic>
        <p:nvPicPr>
          <p:cNvPr id="1026" name="Picture 2" descr="C:\Users\Admin\Documents\значки ссылки\ger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2" y="810000"/>
            <a:ext cx="558065" cy="7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06593" y="744513"/>
            <a:ext cx="6912470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000" b="1" dirty="0" smtClean="0">
                <a:solidFill>
                  <a:srgbClr val="C00000"/>
                </a:solidFill>
              </a:rPr>
              <a:t>Свердловский район</a:t>
            </a:r>
            <a:endParaRPr lang="ru-RU" sz="5000" b="1" dirty="0">
              <a:solidFill>
                <a:srgbClr val="C0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1844824"/>
            <a:ext cx="7416824" cy="2304256"/>
          </a:xfrm>
          <a:prstGeom prst="roundRect">
            <a:avLst/>
          </a:prstGeom>
          <a:solidFill>
            <a:srgbClr val="00A088"/>
          </a:solidFill>
          <a:ln>
            <a:solidFill>
              <a:srgbClr val="00A088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115616" y="2031231"/>
            <a:ext cx="26164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u="sng" dirty="0" smtClean="0">
                <a:solidFill>
                  <a:schemeClr val="bg1"/>
                </a:solidFill>
                <a:latin typeface="+mj-lt"/>
              </a:rPr>
              <a:t>Состав района</a:t>
            </a:r>
            <a:endParaRPr lang="ru-RU" sz="2400" b="1" u="sng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1638438" y="2571131"/>
            <a:ext cx="6286641" cy="1477328"/>
            <a:chOff x="1475656" y="1772816"/>
            <a:chExt cx="6286641" cy="1477328"/>
          </a:xfrm>
        </p:grpSpPr>
        <p:sp>
          <p:nvSpPr>
            <p:cNvPr id="7" name="TextBox 6"/>
            <p:cNvSpPr txBox="1"/>
            <p:nvPr/>
          </p:nvSpPr>
          <p:spPr>
            <a:xfrm>
              <a:off x="1475656" y="1772816"/>
              <a:ext cx="2699778" cy="14773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itchFamily="34" charset="0"/>
                <a:buChar char="•"/>
              </a:pPr>
              <a:r>
                <a:rPr lang="ru-RU" b="1" dirty="0" err="1">
                  <a:solidFill>
                    <a:schemeClr val="bg1"/>
                  </a:solidFill>
                  <a:latin typeface="+mj-lt"/>
                </a:rPr>
                <a:t>п</a:t>
              </a:r>
              <a:r>
                <a:rPr lang="ru-RU" b="1" dirty="0" err="1" smtClean="0">
                  <a:solidFill>
                    <a:schemeClr val="bg1"/>
                  </a:solidFill>
                  <a:latin typeface="+mj-lt"/>
                </a:rPr>
                <a:t>гт</a:t>
              </a:r>
              <a:r>
                <a:rPr lang="ru-RU" b="1" dirty="0" smtClean="0">
                  <a:solidFill>
                    <a:schemeClr val="bg1"/>
                  </a:solidFill>
                  <a:latin typeface="+mj-lt"/>
                </a:rPr>
                <a:t>. Змиёвка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ru-RU" b="1" dirty="0" err="1" smtClean="0">
                  <a:solidFill>
                    <a:schemeClr val="bg1"/>
                  </a:solidFill>
                  <a:latin typeface="+mj-lt"/>
                </a:rPr>
                <a:t>Богодуховское</a:t>
              </a:r>
              <a:r>
                <a:rPr lang="ru-RU" b="1" dirty="0" smtClean="0">
                  <a:solidFill>
                    <a:schemeClr val="bg1"/>
                  </a:solidFill>
                  <a:latin typeface="+mj-lt"/>
                </a:rPr>
                <a:t> с</a:t>
              </a:r>
              <a:r>
                <a:rPr lang="en-US" b="1" dirty="0" smtClean="0">
                  <a:solidFill>
                    <a:schemeClr val="bg1"/>
                  </a:solidFill>
                  <a:latin typeface="+mj-lt"/>
                </a:rPr>
                <a:t>/</a:t>
              </a:r>
              <a:r>
                <a:rPr lang="ru-RU" b="1" dirty="0" smtClean="0">
                  <a:solidFill>
                    <a:schemeClr val="bg1"/>
                  </a:solidFill>
                  <a:latin typeface="+mj-lt"/>
                </a:rPr>
                <a:t>п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ru-RU" b="1" dirty="0" err="1" smtClean="0">
                  <a:solidFill>
                    <a:schemeClr val="bg1"/>
                  </a:solidFill>
                  <a:latin typeface="+mj-lt"/>
                </a:rPr>
                <a:t>Котовское</a:t>
              </a:r>
              <a:r>
                <a:rPr lang="ru-RU" b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ru-RU" b="1" dirty="0">
                  <a:solidFill>
                    <a:schemeClr val="bg1"/>
                  </a:solidFill>
                  <a:latin typeface="+mj-lt"/>
                </a:rPr>
                <a:t>с</a:t>
              </a:r>
              <a:r>
                <a:rPr lang="en-US" b="1" dirty="0">
                  <a:solidFill>
                    <a:schemeClr val="bg1"/>
                  </a:solidFill>
                  <a:latin typeface="+mj-lt"/>
                </a:rPr>
                <a:t>/</a:t>
              </a:r>
              <a:r>
                <a:rPr lang="ru-RU" b="1" dirty="0" smtClean="0">
                  <a:solidFill>
                    <a:schemeClr val="bg1"/>
                  </a:solidFill>
                  <a:latin typeface="+mj-lt"/>
                </a:rPr>
                <a:t>п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ru-RU" b="1" dirty="0" err="1" smtClean="0">
                  <a:solidFill>
                    <a:schemeClr val="bg1"/>
                  </a:solidFill>
                  <a:latin typeface="+mj-lt"/>
                </a:rPr>
                <a:t>Кошелевское</a:t>
              </a:r>
              <a:r>
                <a:rPr lang="ru-RU" b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ru-RU" b="1" dirty="0">
                  <a:solidFill>
                    <a:schemeClr val="bg1"/>
                  </a:solidFill>
                  <a:latin typeface="+mj-lt"/>
                </a:rPr>
                <a:t>с</a:t>
              </a:r>
              <a:r>
                <a:rPr lang="en-US" b="1" dirty="0">
                  <a:solidFill>
                    <a:schemeClr val="bg1"/>
                  </a:solidFill>
                  <a:latin typeface="+mj-lt"/>
                </a:rPr>
                <a:t>/</a:t>
              </a:r>
              <a:r>
                <a:rPr lang="ru-RU" b="1" dirty="0">
                  <a:solidFill>
                    <a:schemeClr val="bg1"/>
                  </a:solidFill>
                  <a:latin typeface="+mj-lt"/>
                </a:rPr>
                <a:t>п</a:t>
              </a:r>
            </a:p>
            <a:p>
              <a:endParaRPr lang="ru-RU" dirty="0">
                <a:latin typeface="+mj-lt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572000" y="1772816"/>
              <a:ext cx="3190297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itchFamily="34" charset="0"/>
                <a:buChar char="•"/>
              </a:pPr>
              <a:r>
                <a:rPr lang="ru-RU" b="1" dirty="0">
                  <a:solidFill>
                    <a:schemeClr val="bg1"/>
                  </a:solidFill>
                  <a:latin typeface="+mj-lt"/>
                </a:rPr>
                <a:t>Красноармейское с</a:t>
              </a:r>
              <a:r>
                <a:rPr lang="en-US" b="1" dirty="0">
                  <a:solidFill>
                    <a:schemeClr val="bg1"/>
                  </a:solidFill>
                  <a:latin typeface="+mj-lt"/>
                </a:rPr>
                <a:t>/</a:t>
              </a:r>
              <a:r>
                <a:rPr lang="ru-RU" b="1" dirty="0">
                  <a:solidFill>
                    <a:schemeClr val="bg1"/>
                  </a:solidFill>
                  <a:latin typeface="+mj-lt"/>
                </a:rPr>
                <a:t>п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ru-RU" b="1" dirty="0" smtClean="0">
                  <a:solidFill>
                    <a:schemeClr val="bg1"/>
                  </a:solidFill>
                  <a:latin typeface="+mj-lt"/>
                </a:rPr>
                <a:t>Никольское </a:t>
              </a:r>
              <a:r>
                <a:rPr lang="ru-RU" b="1" dirty="0">
                  <a:solidFill>
                    <a:schemeClr val="bg1"/>
                  </a:solidFill>
                  <a:latin typeface="+mj-lt"/>
                </a:rPr>
                <a:t>с</a:t>
              </a:r>
              <a:r>
                <a:rPr lang="en-US" b="1" dirty="0">
                  <a:solidFill>
                    <a:schemeClr val="bg1"/>
                  </a:solidFill>
                  <a:latin typeface="+mj-lt"/>
                </a:rPr>
                <a:t>/</a:t>
              </a:r>
              <a:r>
                <a:rPr lang="ru-RU" b="1" dirty="0">
                  <a:solidFill>
                    <a:schemeClr val="bg1"/>
                  </a:solidFill>
                  <a:latin typeface="+mj-lt"/>
                </a:rPr>
                <a:t>п</a:t>
              </a:r>
              <a:endParaRPr lang="ru-RU" b="1" dirty="0" smtClean="0">
                <a:solidFill>
                  <a:schemeClr val="bg1"/>
                </a:solidFill>
                <a:latin typeface="+mj-lt"/>
              </a:endParaRPr>
            </a:p>
            <a:p>
              <a:pPr marL="285750" indent="-285750">
                <a:buFont typeface="Arial" pitchFamily="34" charset="0"/>
                <a:buChar char="•"/>
              </a:pPr>
              <a:r>
                <a:rPr lang="ru-RU" b="1" dirty="0" smtClean="0">
                  <a:solidFill>
                    <a:schemeClr val="bg1"/>
                  </a:solidFill>
                  <a:latin typeface="+mj-lt"/>
                </a:rPr>
                <a:t>Новопетровское с</a:t>
              </a:r>
              <a:r>
                <a:rPr lang="en-US" b="1" dirty="0" smtClean="0">
                  <a:solidFill>
                    <a:schemeClr val="bg1"/>
                  </a:solidFill>
                  <a:latin typeface="+mj-lt"/>
                </a:rPr>
                <a:t>/</a:t>
              </a:r>
              <a:r>
                <a:rPr lang="ru-RU" b="1" dirty="0" smtClean="0">
                  <a:solidFill>
                    <a:schemeClr val="bg1"/>
                  </a:solidFill>
                  <a:latin typeface="+mj-lt"/>
                </a:rPr>
                <a:t>п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ru-RU" b="1" dirty="0" err="1" smtClean="0">
                  <a:solidFill>
                    <a:schemeClr val="bg1"/>
                  </a:solidFill>
                  <a:latin typeface="+mj-lt"/>
                </a:rPr>
                <a:t>Яковлевское</a:t>
              </a:r>
              <a:r>
                <a:rPr lang="ru-RU" b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ru-RU" b="1" dirty="0">
                  <a:solidFill>
                    <a:schemeClr val="bg1"/>
                  </a:solidFill>
                  <a:latin typeface="+mj-lt"/>
                </a:rPr>
                <a:t>с</a:t>
              </a:r>
              <a:r>
                <a:rPr lang="en-US" b="1" dirty="0">
                  <a:solidFill>
                    <a:schemeClr val="bg1"/>
                  </a:solidFill>
                  <a:latin typeface="+mj-lt"/>
                </a:rPr>
                <a:t>/</a:t>
              </a:r>
              <a:r>
                <a:rPr lang="ru-RU" b="1" dirty="0" smtClean="0">
                  <a:solidFill>
                    <a:schemeClr val="bg1"/>
                  </a:solidFill>
                  <a:latin typeface="+mj-lt"/>
                </a:rPr>
                <a:t>п</a:t>
              </a:r>
            </a:p>
          </p:txBody>
        </p:sp>
      </p:grpSp>
      <p:sp>
        <p:nvSpPr>
          <p:cNvPr id="11" name="Скругленный прямоугольник 10"/>
          <p:cNvSpPr/>
          <p:nvPr/>
        </p:nvSpPr>
        <p:spPr>
          <a:xfrm>
            <a:off x="827584" y="4437112"/>
            <a:ext cx="5642387" cy="1036725"/>
          </a:xfrm>
          <a:prstGeom prst="roundRect">
            <a:avLst/>
          </a:prstGeom>
          <a:solidFill>
            <a:srgbClr val="C84751"/>
          </a:solidFill>
          <a:ln>
            <a:solidFill>
              <a:srgbClr val="C847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394109" y="5805264"/>
            <a:ext cx="4850299" cy="820701"/>
          </a:xfrm>
          <a:prstGeom prst="roundRect">
            <a:avLst/>
          </a:prstGeom>
          <a:solidFill>
            <a:srgbClr val="2E424C"/>
          </a:solidFill>
          <a:ln>
            <a:solidFill>
              <a:srgbClr val="2E42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899592" y="4609741"/>
            <a:ext cx="55707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+mj-lt"/>
              </a:rPr>
              <a:t>На 1 января 2016 года население района </a:t>
            </a:r>
          </a:p>
          <a:p>
            <a:r>
              <a:rPr lang="ru-RU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                                 составляет 15</a:t>
            </a:r>
            <a:r>
              <a:rPr lang="ru-RU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555 человек</a:t>
            </a:r>
            <a:endParaRPr lang="ru-RU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72661" y="5905885"/>
            <a:ext cx="48269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+mj-lt"/>
              </a:rPr>
              <a:t>Площадь района составляет </a:t>
            </a:r>
          </a:p>
          <a:p>
            <a:r>
              <a:rPr lang="ru-RU" b="1" dirty="0" smtClean="0">
                <a:solidFill>
                  <a:schemeClr val="bg1"/>
                </a:solidFill>
                <a:latin typeface="+mj-lt"/>
              </a:rPr>
              <a:t>                        1061,46 кв. км (106 тыс. га)</a:t>
            </a:r>
            <a:endParaRPr lang="ru-RU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5747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7"/>
          <p:cNvSpPr/>
          <p:nvPr/>
        </p:nvSpPr>
        <p:spPr>
          <a:xfrm>
            <a:off x="-1044624" y="-2619672"/>
            <a:ext cx="12529392" cy="10657184"/>
          </a:xfrm>
          <a:prstGeom prst="rect">
            <a:avLst/>
          </a:prstGeom>
          <a:blipFill dpi="0" rotWithShape="1">
            <a:blip r:embed="rId2" cstate="print">
              <a:alphaModFix amt="39000"/>
            </a:blip>
            <a:srcRect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029059750"/>
              </p:ext>
            </p:extLst>
          </p:nvPr>
        </p:nvGraphicFramePr>
        <p:xfrm>
          <a:off x="53978" y="3332882"/>
          <a:ext cx="5166094" cy="35211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026" name="Picture 2" descr="C:\Users\Admin\Documents\значки ссылки\gerb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2" y="810000"/>
            <a:ext cx="557582" cy="730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620688"/>
            <a:ext cx="8419292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400" b="1" dirty="0" smtClean="0">
                <a:solidFill>
                  <a:srgbClr val="C00000"/>
                </a:solidFill>
              </a:rPr>
              <a:t>Объем валовой продукции</a:t>
            </a:r>
          </a:p>
          <a:p>
            <a:r>
              <a:rPr lang="ru-RU" sz="3400" b="1" dirty="0">
                <a:solidFill>
                  <a:srgbClr val="C00000"/>
                </a:solidFill>
              </a:rPr>
              <a:t>с</a:t>
            </a:r>
            <a:r>
              <a:rPr lang="ru-RU" sz="3400" b="1" dirty="0" smtClean="0">
                <a:solidFill>
                  <a:srgbClr val="C00000"/>
                </a:solidFill>
              </a:rPr>
              <a:t>ельскохозяйственного производства</a:t>
            </a:r>
            <a:endParaRPr lang="ru-RU" sz="3400" b="1" dirty="0">
              <a:solidFill>
                <a:srgbClr val="C0000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499003"/>
              </p:ext>
            </p:extLst>
          </p:nvPr>
        </p:nvGraphicFramePr>
        <p:xfrm>
          <a:off x="270003" y="1844824"/>
          <a:ext cx="4806054" cy="144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2018"/>
                <a:gridCol w="1602018"/>
                <a:gridCol w="1602018"/>
              </a:tblGrid>
              <a:tr h="520057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+mj-lt"/>
                        </a:rPr>
                        <a:t>2014</a:t>
                      </a:r>
                      <a:endParaRPr lang="ru-RU" sz="20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+mj-lt"/>
                        </a:rPr>
                        <a:t>2015</a:t>
                      </a:r>
                      <a:endParaRPr lang="ru-RU" sz="20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+mj-lt"/>
                        </a:rPr>
                        <a:t>2016</a:t>
                      </a:r>
                      <a:endParaRPr lang="ru-RU" sz="2000" b="1" dirty="0">
                        <a:latin typeface="+mj-lt"/>
                      </a:endParaRPr>
                    </a:p>
                  </a:txBody>
                  <a:tcPr/>
                </a:tc>
              </a:tr>
              <a:tr h="920103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+mj-lt"/>
                        </a:rPr>
                        <a:t>2355 млн. руб.</a:t>
                      </a:r>
                      <a:endParaRPr lang="ru-RU" sz="20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+mj-lt"/>
                        </a:rPr>
                        <a:t>3074 млн. руб.</a:t>
                      </a:r>
                      <a:endParaRPr lang="ru-RU" sz="20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+mj-lt"/>
                        </a:rPr>
                        <a:t>3212 млн. руб.</a:t>
                      </a:r>
                      <a:endParaRPr lang="ru-RU" sz="2000" b="1" dirty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852464"/>
            <a:ext cx="3707804" cy="229661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495" y="4365104"/>
            <a:ext cx="3707992" cy="2368624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-39167" y="3148216"/>
            <a:ext cx="12586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+mj-lt"/>
              </a:rPr>
              <a:t>млн. руб.</a:t>
            </a:r>
            <a:endParaRPr lang="ru-RU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2314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ject 7"/>
          <p:cNvSpPr/>
          <p:nvPr/>
        </p:nvSpPr>
        <p:spPr>
          <a:xfrm>
            <a:off x="-1044624" y="-2619672"/>
            <a:ext cx="12529392" cy="10657184"/>
          </a:xfrm>
          <a:prstGeom prst="rect">
            <a:avLst/>
          </a:prstGeom>
          <a:blipFill dpi="0" rotWithShape="1">
            <a:blip r:embed="rId2" cstate="print">
              <a:alphaModFix amt="39000"/>
            </a:blip>
            <a:srcRect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868637"/>
            <a:ext cx="3589575" cy="273630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59" y="908720"/>
            <a:ext cx="3589574" cy="2736304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6" name="Picture 2" descr="C:\Users\Admin\Documents\значки ссылки\gerb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2" y="810000"/>
            <a:ext cx="557582" cy="730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59" y="3861049"/>
            <a:ext cx="3589575" cy="2736304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908720"/>
            <a:ext cx="3589575" cy="2736304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22314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/>
          <p:cNvSpPr/>
          <p:nvPr/>
        </p:nvSpPr>
        <p:spPr>
          <a:xfrm>
            <a:off x="-1044624" y="-2619672"/>
            <a:ext cx="12529392" cy="10657184"/>
          </a:xfrm>
          <a:prstGeom prst="rect">
            <a:avLst/>
          </a:prstGeom>
          <a:blipFill dpi="0" rotWithShape="1">
            <a:blip r:embed="rId2" cstate="print">
              <a:alphaModFix amt="39000"/>
            </a:blip>
            <a:srcRect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pic>
        <p:nvPicPr>
          <p:cNvPr id="1026" name="Picture 2" descr="C:\Users\Admin\Documents\значки ссылки\ger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2" y="810000"/>
            <a:ext cx="557582" cy="730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5039" y="692696"/>
            <a:ext cx="7481535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400" b="1" dirty="0" smtClean="0">
                <a:solidFill>
                  <a:srgbClr val="C00000"/>
                </a:solidFill>
              </a:rPr>
              <a:t>Структура расходов бюджета</a:t>
            </a:r>
          </a:p>
          <a:p>
            <a:r>
              <a:rPr lang="ru-RU" sz="3400" b="1" dirty="0" smtClean="0">
                <a:solidFill>
                  <a:srgbClr val="C00000"/>
                </a:solidFill>
              </a:rPr>
              <a:t>Свердловского района за 2016 год</a:t>
            </a:r>
            <a:endParaRPr lang="ru-RU" sz="3400" b="1" dirty="0">
              <a:solidFill>
                <a:srgbClr val="C00000"/>
              </a:solidFill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997149915"/>
              </p:ext>
            </p:extLst>
          </p:nvPr>
        </p:nvGraphicFramePr>
        <p:xfrm>
          <a:off x="548793" y="1916832"/>
          <a:ext cx="8208911" cy="52730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22314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7"/>
          <p:cNvSpPr/>
          <p:nvPr/>
        </p:nvSpPr>
        <p:spPr>
          <a:xfrm>
            <a:off x="-1044624" y="-2619672"/>
            <a:ext cx="12529392" cy="10657184"/>
          </a:xfrm>
          <a:prstGeom prst="rect">
            <a:avLst/>
          </a:prstGeom>
          <a:blipFill dpi="0" rotWithShape="1">
            <a:blip r:embed="rId2" cstate="print">
              <a:alphaModFix amt="39000"/>
            </a:blip>
            <a:srcRect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02" y="916116"/>
            <a:ext cx="3027596" cy="1890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026" name="Picture 2" descr="C:\Users\Admin\Documents\значки ссылки\gerb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2" y="810000"/>
            <a:ext cx="557582" cy="730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39360" y="4372625"/>
            <a:ext cx="2808314" cy="1929174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772" y="916116"/>
            <a:ext cx="3022022" cy="1890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55" y="4941168"/>
            <a:ext cx="3012508" cy="180020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06539" y="1425929"/>
            <a:ext cx="2873954" cy="1929177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408" y="2956500"/>
            <a:ext cx="3022386" cy="180909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55" y="2956500"/>
            <a:ext cx="3033855" cy="180909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4941168"/>
            <a:ext cx="3024336" cy="180020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22314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/>
          <p:cNvSpPr/>
          <p:nvPr/>
        </p:nvSpPr>
        <p:spPr>
          <a:xfrm>
            <a:off x="-1044624" y="-2619672"/>
            <a:ext cx="12529392" cy="10657184"/>
          </a:xfrm>
          <a:prstGeom prst="rect">
            <a:avLst/>
          </a:prstGeom>
          <a:blipFill dpi="0" rotWithShape="1">
            <a:blip r:embed="rId2" cstate="print">
              <a:alphaModFix amt="39000"/>
            </a:blip>
            <a:srcRect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dirty="0"/>
          </a:p>
        </p:txBody>
      </p:sp>
      <p:pic>
        <p:nvPicPr>
          <p:cNvPr id="1026" name="Picture 2" descr="C:\Users\Admin\Documents\значки ссылки\ger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2" y="810000"/>
            <a:ext cx="557582" cy="730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4558" y="698029"/>
            <a:ext cx="812113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Объем отгруженных товаров собственного 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производства, выполненных работ и услуг</a:t>
            </a:r>
            <a:endParaRPr lang="ru-RU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55469506"/>
              </p:ext>
            </p:extLst>
          </p:nvPr>
        </p:nvGraphicFramePr>
        <p:xfrm>
          <a:off x="431540" y="1268759"/>
          <a:ext cx="8280920" cy="41890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Скругленный прямоугольник 16"/>
          <p:cNvSpPr/>
          <p:nvPr/>
        </p:nvSpPr>
        <p:spPr>
          <a:xfrm>
            <a:off x="827584" y="5473837"/>
            <a:ext cx="7488832" cy="1267531"/>
          </a:xfrm>
          <a:prstGeom prst="roundRect">
            <a:avLst/>
          </a:prstGeom>
          <a:solidFill>
            <a:srgbClr val="00A088"/>
          </a:solidFill>
          <a:ln>
            <a:solidFill>
              <a:srgbClr val="00A088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971600" y="5630548"/>
            <a:ext cx="743504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+mj-lt"/>
              </a:rPr>
              <a:t>За 9 месяцев 2016 года 1,368 млн. руб., 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+mj-lt"/>
              </a:rPr>
              <a:t>что выше 9 месяцев 2015 года на 12%</a:t>
            </a:r>
            <a:endParaRPr lang="ru-RU" sz="2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7018" y="1700808"/>
            <a:ext cx="12586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+mj-lt"/>
              </a:rPr>
              <a:t>млн. руб.</a:t>
            </a:r>
            <a:endParaRPr lang="ru-RU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2314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/>
          <p:cNvSpPr/>
          <p:nvPr/>
        </p:nvSpPr>
        <p:spPr>
          <a:xfrm>
            <a:off x="-1044624" y="-2619672"/>
            <a:ext cx="12529392" cy="10657184"/>
          </a:xfrm>
          <a:prstGeom prst="rect">
            <a:avLst/>
          </a:prstGeom>
          <a:blipFill dpi="0" rotWithShape="1">
            <a:blip r:embed="rId2" cstate="print">
              <a:alphaModFix amt="39000"/>
            </a:blip>
            <a:srcRect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887016"/>
            <a:ext cx="3893069" cy="287193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026" name="Picture 2" descr="C:\Users\Admin\Documents\значки ссылки\gerb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2" y="810000"/>
            <a:ext cx="557582" cy="730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514" y="887016"/>
            <a:ext cx="3929580" cy="287957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877815"/>
            <a:ext cx="3893069" cy="287193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877815"/>
            <a:ext cx="3893069" cy="287193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16216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/>
          <p:cNvSpPr/>
          <p:nvPr/>
        </p:nvSpPr>
        <p:spPr>
          <a:xfrm>
            <a:off x="-1044624" y="-2619672"/>
            <a:ext cx="12529392" cy="10657184"/>
          </a:xfrm>
          <a:prstGeom prst="rect">
            <a:avLst/>
          </a:prstGeom>
          <a:blipFill dpi="0" rotWithShape="1">
            <a:blip r:embed="rId2" cstate="print">
              <a:alphaModFix amt="39000"/>
            </a:blip>
            <a:srcRect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pic>
        <p:nvPicPr>
          <p:cNvPr id="1026" name="Picture 2" descr="C:\Users\Admin\Documents\значки ссылки\ger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2" y="810000"/>
            <a:ext cx="557582" cy="730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89326" y="790362"/>
            <a:ext cx="5056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</a:rPr>
              <a:t>Инфраструктура</a:t>
            </a:r>
            <a:endParaRPr lang="ru-RU" sz="4400" b="1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1648438"/>
            <a:ext cx="3888432" cy="1764196"/>
          </a:xfrm>
          <a:prstGeom prst="rect">
            <a:avLst/>
          </a:prstGeom>
          <a:solidFill>
            <a:srgbClr val="C84751"/>
          </a:solidFill>
          <a:ln>
            <a:solidFill>
              <a:srgbClr val="C847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530161" y="1648438"/>
            <a:ext cx="418585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u="sng" dirty="0" smtClean="0">
                <a:solidFill>
                  <a:schemeClr val="bg1"/>
                </a:solidFill>
                <a:latin typeface="+mj-lt"/>
              </a:rPr>
              <a:t>Газоснабжение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400" b="1" dirty="0">
                <a:solidFill>
                  <a:schemeClr val="bg1"/>
                </a:solidFill>
                <a:latin typeface="+mj-lt"/>
              </a:rPr>
              <a:t>с</a:t>
            </a:r>
            <a:r>
              <a:rPr lang="ru-RU" sz="1400" b="1" dirty="0" smtClean="0">
                <a:solidFill>
                  <a:schemeClr val="bg1"/>
                </a:solidFill>
                <a:latin typeface="+mj-lt"/>
              </a:rPr>
              <a:t>еть газоснабжения в </a:t>
            </a:r>
            <a:br>
              <a:rPr lang="ru-RU" sz="1400" b="1" dirty="0" smtClean="0">
                <a:solidFill>
                  <a:schemeClr val="bg1"/>
                </a:solidFill>
                <a:latin typeface="+mj-lt"/>
              </a:rPr>
            </a:br>
            <a:r>
              <a:rPr lang="ru-RU" sz="1400" b="1" dirty="0" smtClean="0">
                <a:solidFill>
                  <a:schemeClr val="bg1"/>
                </a:solidFill>
                <a:latin typeface="+mj-lt"/>
              </a:rPr>
              <a:t>с. </a:t>
            </a:r>
            <a:r>
              <a:rPr lang="ru-RU" sz="1400" b="1" dirty="0" err="1" smtClean="0">
                <a:solidFill>
                  <a:schemeClr val="bg1"/>
                </a:solidFill>
                <a:latin typeface="+mj-lt"/>
              </a:rPr>
              <a:t>Философово</a:t>
            </a:r>
            <a:r>
              <a:rPr lang="ru-RU" sz="1400" b="1" dirty="0" smtClean="0">
                <a:solidFill>
                  <a:schemeClr val="bg1"/>
                </a:solidFill>
                <a:latin typeface="+mj-lt"/>
              </a:rPr>
              <a:t>, ул. </a:t>
            </a:r>
            <a:r>
              <a:rPr lang="ru-RU" sz="1400" b="1" dirty="0" err="1" smtClean="0">
                <a:solidFill>
                  <a:schemeClr val="bg1"/>
                </a:solidFill>
                <a:latin typeface="+mj-lt"/>
              </a:rPr>
              <a:t>Коммунарная</a:t>
            </a:r>
            <a:r>
              <a:rPr lang="ru-RU" sz="1400" b="1" dirty="0" smtClean="0">
                <a:solidFill>
                  <a:schemeClr val="bg1"/>
                </a:solidFill>
                <a:latin typeface="+mj-lt"/>
              </a:rPr>
              <a:t>; протяженность: 0,557 км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400" b="1" dirty="0">
                <a:solidFill>
                  <a:schemeClr val="bg1"/>
                </a:solidFill>
                <a:latin typeface="+mj-lt"/>
              </a:rPr>
              <a:t>г</a:t>
            </a:r>
            <a:r>
              <a:rPr lang="ru-RU" sz="1400" b="1" dirty="0" smtClean="0">
                <a:solidFill>
                  <a:schemeClr val="bg1"/>
                </a:solidFill>
                <a:latin typeface="+mj-lt"/>
              </a:rPr>
              <a:t>азораспределительная сеть в </a:t>
            </a:r>
            <a:br>
              <a:rPr lang="ru-RU" sz="1400" b="1" dirty="0" smtClean="0">
                <a:solidFill>
                  <a:schemeClr val="bg1"/>
                </a:solidFill>
                <a:latin typeface="+mj-lt"/>
              </a:rPr>
            </a:br>
            <a:r>
              <a:rPr lang="ru-RU" sz="1400" b="1" dirty="0" smtClean="0">
                <a:solidFill>
                  <a:schemeClr val="bg1"/>
                </a:solidFill>
                <a:latin typeface="+mj-lt"/>
              </a:rPr>
              <a:t>п. Петровский </a:t>
            </a:r>
            <a:r>
              <a:rPr lang="ru-RU" sz="1400" b="1" dirty="0" err="1" smtClean="0">
                <a:solidFill>
                  <a:schemeClr val="bg1"/>
                </a:solidFill>
                <a:latin typeface="+mj-lt"/>
              </a:rPr>
              <a:t>Яковлевского</a:t>
            </a:r>
            <a:r>
              <a:rPr lang="ru-RU" sz="1400" b="1" dirty="0" smtClean="0">
                <a:solidFill>
                  <a:schemeClr val="bg1"/>
                </a:solidFill>
                <a:latin typeface="+mj-lt"/>
              </a:rPr>
              <a:t> с</a:t>
            </a:r>
            <a:r>
              <a:rPr lang="en-US" sz="1400" b="1" dirty="0" smtClean="0">
                <a:solidFill>
                  <a:schemeClr val="bg1"/>
                </a:solidFill>
                <a:latin typeface="+mj-lt"/>
              </a:rPr>
              <a:t>/</a:t>
            </a:r>
            <a:r>
              <a:rPr lang="ru-RU" sz="1400" b="1" dirty="0" smtClean="0">
                <a:solidFill>
                  <a:schemeClr val="bg1"/>
                </a:solidFill>
                <a:latin typeface="+mj-lt"/>
              </a:rPr>
              <a:t>п; протяженность: 2,86 км</a:t>
            </a:r>
            <a:endParaRPr lang="ru-RU" sz="1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932040" y="1648438"/>
            <a:ext cx="3888432" cy="1764196"/>
          </a:xfrm>
          <a:prstGeom prst="rect">
            <a:avLst/>
          </a:prstGeom>
          <a:solidFill>
            <a:srgbClr val="2E424C"/>
          </a:solidFill>
          <a:ln>
            <a:solidFill>
              <a:srgbClr val="2E42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4922649" y="1648438"/>
            <a:ext cx="454589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u="sng" dirty="0" smtClean="0">
                <a:solidFill>
                  <a:schemeClr val="bg1"/>
                </a:solidFill>
                <a:latin typeface="+mj-lt"/>
              </a:rPr>
              <a:t>Водоснабжение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400" b="1" dirty="0">
                <a:solidFill>
                  <a:schemeClr val="bg1"/>
                </a:solidFill>
                <a:latin typeface="+mj-lt"/>
              </a:rPr>
              <a:t>с</a:t>
            </a:r>
            <a:r>
              <a:rPr lang="ru-RU" sz="1400" b="1" dirty="0" smtClean="0">
                <a:solidFill>
                  <a:schemeClr val="bg1"/>
                </a:solidFill>
                <a:latin typeface="+mj-lt"/>
              </a:rPr>
              <a:t>еть водоснабжения в д. Васильевка;</a:t>
            </a:r>
            <a:br>
              <a:rPr lang="ru-RU" sz="1400" b="1" dirty="0" smtClean="0">
                <a:solidFill>
                  <a:schemeClr val="bg1"/>
                </a:solidFill>
                <a:latin typeface="+mj-lt"/>
              </a:rPr>
            </a:br>
            <a:r>
              <a:rPr lang="ru-RU" sz="1400" b="1" dirty="0" smtClean="0">
                <a:solidFill>
                  <a:schemeClr val="bg1"/>
                </a:solidFill>
                <a:latin typeface="+mj-lt"/>
              </a:rPr>
              <a:t>протяженность: 4,8 км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400" b="1" dirty="0">
                <a:solidFill>
                  <a:schemeClr val="bg1"/>
                </a:solidFill>
                <a:latin typeface="+mj-lt"/>
              </a:rPr>
              <a:t>с</a:t>
            </a:r>
            <a:r>
              <a:rPr lang="ru-RU" sz="1400" b="1" dirty="0" smtClean="0">
                <a:solidFill>
                  <a:schemeClr val="bg1"/>
                </a:solidFill>
                <a:latin typeface="+mj-lt"/>
              </a:rPr>
              <a:t>еть водоснабжения в д. Городище;</a:t>
            </a:r>
            <a:br>
              <a:rPr lang="ru-RU" sz="1400" b="1" dirty="0" smtClean="0">
                <a:solidFill>
                  <a:schemeClr val="bg1"/>
                </a:solidFill>
                <a:latin typeface="+mj-lt"/>
              </a:rPr>
            </a:br>
            <a:r>
              <a:rPr lang="ru-RU" sz="1400" b="1" dirty="0" smtClean="0">
                <a:solidFill>
                  <a:schemeClr val="bg1"/>
                </a:solidFill>
                <a:latin typeface="+mj-lt"/>
              </a:rPr>
              <a:t>протяженность: 3,037 км</a:t>
            </a:r>
            <a:endParaRPr lang="ru-RU" sz="1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Параллелограмм 9"/>
          <p:cNvSpPr/>
          <p:nvPr/>
        </p:nvSpPr>
        <p:spPr>
          <a:xfrm>
            <a:off x="1331639" y="3248876"/>
            <a:ext cx="2185783" cy="360040"/>
          </a:xfrm>
          <a:prstGeom prst="parallelogram">
            <a:avLst/>
          </a:prstGeom>
          <a:solidFill>
            <a:srgbClr val="DCDDDF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467544" y="3880685"/>
            <a:ext cx="8352928" cy="1362097"/>
          </a:xfrm>
          <a:prstGeom prst="rect">
            <a:avLst/>
          </a:prstGeom>
          <a:solidFill>
            <a:srgbClr val="00A088"/>
          </a:solidFill>
          <a:ln>
            <a:solidFill>
              <a:srgbClr val="00A0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530161" y="3880686"/>
            <a:ext cx="829031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u="sng" dirty="0" smtClean="0">
                <a:solidFill>
                  <a:schemeClr val="bg1"/>
                </a:solidFill>
                <a:latin typeface="+mj-lt"/>
              </a:rPr>
              <a:t>Дороги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400" b="1" dirty="0" smtClean="0">
                <a:solidFill>
                  <a:schemeClr val="bg1"/>
                </a:solidFill>
                <a:latin typeface="+mj-lt"/>
              </a:rPr>
              <a:t>Ремонт улично-дорожной сети д. Братское, ул. Центральная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400" b="1" dirty="0" smtClean="0">
                <a:solidFill>
                  <a:schemeClr val="bg1"/>
                </a:solidFill>
                <a:latin typeface="+mj-lt"/>
              </a:rPr>
              <a:t>Ремонт автодороги общего пользования местного значения в д. </a:t>
            </a:r>
            <a:r>
              <a:rPr lang="ru-RU" sz="1400" b="1" dirty="0" err="1" smtClean="0">
                <a:solidFill>
                  <a:schemeClr val="bg1"/>
                </a:solidFill>
                <a:latin typeface="+mj-lt"/>
              </a:rPr>
              <a:t>Сандровка</a:t>
            </a:r>
            <a:endParaRPr lang="ru-RU" sz="1400" b="1" dirty="0" smtClean="0">
              <a:solidFill>
                <a:schemeClr val="bg1"/>
              </a:solidFill>
              <a:latin typeface="+mj-lt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1400" b="1" dirty="0" smtClean="0">
                <a:solidFill>
                  <a:schemeClr val="bg1"/>
                </a:solidFill>
                <a:latin typeface="+mj-lt"/>
              </a:rPr>
              <a:t>Ремонт улично-дорожной сети в с. </a:t>
            </a:r>
            <a:r>
              <a:rPr lang="ru-RU" sz="1400" b="1" dirty="0" err="1" smtClean="0">
                <a:solidFill>
                  <a:schemeClr val="bg1"/>
                </a:solidFill>
                <a:latin typeface="+mj-lt"/>
              </a:rPr>
              <a:t>Богодухово</a:t>
            </a:r>
            <a:r>
              <a:rPr lang="ru-RU" sz="1400" b="1" dirty="0" smtClean="0">
                <a:solidFill>
                  <a:schemeClr val="bg1"/>
                </a:solidFill>
                <a:latin typeface="+mj-lt"/>
              </a:rPr>
              <a:t> ул. Заречная, ул. Речная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400" b="1" dirty="0" smtClean="0">
                <a:solidFill>
                  <a:schemeClr val="bg1"/>
                </a:solidFill>
                <a:latin typeface="+mj-lt"/>
              </a:rPr>
              <a:t>Ремонт улично-дорожной сети с. Никольское ул. Восточная</a:t>
            </a:r>
            <a:endParaRPr lang="ru-RU" sz="1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67544" y="5680886"/>
            <a:ext cx="8352928" cy="864095"/>
          </a:xfrm>
          <a:prstGeom prst="rect">
            <a:avLst/>
          </a:prstGeom>
          <a:solidFill>
            <a:srgbClr val="2B509E"/>
          </a:solidFill>
          <a:ln>
            <a:solidFill>
              <a:srgbClr val="2B50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530161" y="5680887"/>
            <a:ext cx="829031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u="sng" dirty="0" smtClean="0">
                <a:solidFill>
                  <a:schemeClr val="bg1"/>
                </a:solidFill>
                <a:latin typeface="+mj-lt"/>
              </a:rPr>
              <a:t>Многофункциональная спортивная площадка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400" b="1" dirty="0" smtClean="0">
                <a:solidFill>
                  <a:schemeClr val="bg1"/>
                </a:solidFill>
                <a:latin typeface="+mj-lt"/>
              </a:rPr>
              <a:t>Ведется строительство многофункциональной спортивной площадки в д. Котовка; площадь: 1032 м</a:t>
            </a:r>
            <a:r>
              <a:rPr lang="ru-RU" sz="1400" b="1" baseline="30000" dirty="0" smtClean="0">
                <a:solidFill>
                  <a:schemeClr val="bg1"/>
                </a:solidFill>
                <a:latin typeface="+mj-lt"/>
              </a:rPr>
              <a:t>2</a:t>
            </a:r>
            <a:endParaRPr lang="ru-RU" sz="1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04058" y="3251818"/>
            <a:ext cx="2040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+mj-lt"/>
              </a:rPr>
              <a:t>1391,9 тыс. руб.</a:t>
            </a:r>
            <a:endParaRPr lang="ru-RU" b="1" dirty="0">
              <a:latin typeface="+mj-lt"/>
            </a:endParaRPr>
          </a:p>
        </p:txBody>
      </p:sp>
      <p:sp>
        <p:nvSpPr>
          <p:cNvPr id="29" name="Параллелограмм 28"/>
          <p:cNvSpPr/>
          <p:nvPr/>
        </p:nvSpPr>
        <p:spPr>
          <a:xfrm>
            <a:off x="5783364" y="3248876"/>
            <a:ext cx="2185783" cy="360040"/>
          </a:xfrm>
          <a:prstGeom prst="parallelogram">
            <a:avLst/>
          </a:prstGeom>
          <a:solidFill>
            <a:srgbClr val="DCDDDF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" name="Параллелограмм 29"/>
          <p:cNvSpPr/>
          <p:nvPr/>
        </p:nvSpPr>
        <p:spPr>
          <a:xfrm>
            <a:off x="3582424" y="5062762"/>
            <a:ext cx="2185783" cy="360040"/>
          </a:xfrm>
          <a:prstGeom prst="parallelogram">
            <a:avLst/>
          </a:prstGeom>
          <a:solidFill>
            <a:srgbClr val="DCDDDF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" name="Параллелограмм 30"/>
          <p:cNvSpPr/>
          <p:nvPr/>
        </p:nvSpPr>
        <p:spPr>
          <a:xfrm>
            <a:off x="3582423" y="6419551"/>
            <a:ext cx="2185783" cy="360040"/>
          </a:xfrm>
          <a:prstGeom prst="parallelogram">
            <a:avLst/>
          </a:prstGeom>
          <a:solidFill>
            <a:srgbClr val="DCDDDF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3" name="TextBox 32"/>
          <p:cNvSpPr txBox="1"/>
          <p:nvPr/>
        </p:nvSpPr>
        <p:spPr>
          <a:xfrm>
            <a:off x="5855784" y="3251818"/>
            <a:ext cx="21707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+mj-lt"/>
              </a:rPr>
              <a:t>9340,92 тыс. руб.</a:t>
            </a:r>
            <a:endParaRPr lang="ru-RU" b="1" dirty="0">
              <a:latin typeface="+mj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654844" y="6424155"/>
            <a:ext cx="2040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+mj-lt"/>
              </a:rPr>
              <a:t>2460,9 тыс. руб.</a:t>
            </a:r>
            <a:endParaRPr lang="ru-RU" b="1" dirty="0">
              <a:latin typeface="+mj-lt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625349" y="5073200"/>
            <a:ext cx="21707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+mj-lt"/>
              </a:rPr>
              <a:t>5998,04 тыс. руб.</a:t>
            </a:r>
            <a:endParaRPr lang="ru-RU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6216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/>
          <p:cNvSpPr/>
          <p:nvPr/>
        </p:nvSpPr>
        <p:spPr>
          <a:xfrm>
            <a:off x="-1044624" y="-2619672"/>
            <a:ext cx="12529392" cy="10657184"/>
          </a:xfrm>
          <a:prstGeom prst="rect">
            <a:avLst/>
          </a:prstGeom>
          <a:blipFill dpi="0" rotWithShape="1">
            <a:blip r:embed="rId2" cstate="print">
              <a:alphaModFix amt="39000"/>
            </a:blip>
            <a:srcRect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522" y="2852936"/>
            <a:ext cx="3258870" cy="1872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1" y="4869160"/>
            <a:ext cx="3240359" cy="1872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925" y="810000"/>
            <a:ext cx="3290467" cy="189892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1" y="2852936"/>
            <a:ext cx="3240359" cy="1872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869160"/>
            <a:ext cx="3240360" cy="1872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1" y="836712"/>
            <a:ext cx="3240359" cy="1872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026" name="Picture 2" descr="C:\Users\Admin\Documents\значки ссылки\gerb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2" y="810000"/>
            <a:ext cx="557582" cy="730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216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/>
          <p:cNvSpPr/>
          <p:nvPr/>
        </p:nvSpPr>
        <p:spPr>
          <a:xfrm>
            <a:off x="-1044624" y="-2619672"/>
            <a:ext cx="12529392" cy="10657184"/>
          </a:xfrm>
          <a:prstGeom prst="rect">
            <a:avLst/>
          </a:prstGeom>
          <a:blipFill dpi="0" rotWithShape="1">
            <a:blip r:embed="rId2" cstate="print">
              <a:alphaModFix amt="39000"/>
            </a:blip>
            <a:srcRect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08720"/>
            <a:ext cx="3099165" cy="189555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026" name="Picture 2" descr="C:\Users\Admin\Documents\значки ссылки\gerb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2" y="810000"/>
            <a:ext cx="557582" cy="730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622" y="4807795"/>
            <a:ext cx="3099165" cy="189555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807795"/>
            <a:ext cx="3096344" cy="1895557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622" y="908720"/>
            <a:ext cx="3099165" cy="189555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324877"/>
            <a:ext cx="4680520" cy="3120347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2669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/>
          <p:cNvSpPr/>
          <p:nvPr/>
        </p:nvSpPr>
        <p:spPr>
          <a:xfrm>
            <a:off x="-1044624" y="-2619672"/>
            <a:ext cx="12529392" cy="10657184"/>
          </a:xfrm>
          <a:prstGeom prst="rect">
            <a:avLst/>
          </a:prstGeom>
          <a:blipFill dpi="0" rotWithShape="1">
            <a:blip r:embed="rId2" cstate="print">
              <a:alphaModFix amt="39000"/>
            </a:blip>
            <a:srcRect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51524" y="1368755"/>
            <a:ext cx="3728388" cy="2808313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026" name="Picture 2" descr="C:\Users\Admin\Documents\значки ссылки\gerb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2" y="810000"/>
            <a:ext cx="557582" cy="730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908717"/>
            <a:ext cx="4752528" cy="2207514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1" y="4797152"/>
            <a:ext cx="2808312" cy="196788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4293096"/>
            <a:ext cx="4752528" cy="247193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grpSp>
        <p:nvGrpSpPr>
          <p:cNvPr id="4" name="Группа 3"/>
          <p:cNvGrpSpPr/>
          <p:nvPr/>
        </p:nvGrpSpPr>
        <p:grpSpPr>
          <a:xfrm>
            <a:off x="3851920" y="3284984"/>
            <a:ext cx="4752528" cy="878415"/>
            <a:chOff x="3707904" y="3068951"/>
            <a:chExt cx="5184576" cy="878415"/>
          </a:xfrm>
        </p:grpSpPr>
        <p:sp>
          <p:nvSpPr>
            <p:cNvPr id="8" name="Прямоугольник 7"/>
            <p:cNvSpPr/>
            <p:nvPr/>
          </p:nvSpPr>
          <p:spPr>
            <a:xfrm>
              <a:off x="3707904" y="3068951"/>
              <a:ext cx="5184576" cy="878415"/>
            </a:xfrm>
            <a:prstGeom prst="rect">
              <a:avLst/>
            </a:prstGeom>
            <a:solidFill>
              <a:srgbClr val="00A088"/>
            </a:solidFill>
            <a:ln>
              <a:solidFill>
                <a:srgbClr val="00A0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707904" y="3115743"/>
              <a:ext cx="5184576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500" b="1" dirty="0" smtClean="0">
                  <a:solidFill>
                    <a:schemeClr val="bg1"/>
                  </a:solidFill>
                  <a:latin typeface="+mj-lt"/>
                </a:rPr>
                <a:t>В Свердловском районе функционируют </a:t>
              </a:r>
              <a:r>
                <a:rPr lang="ru-RU" sz="1500" b="1" dirty="0" smtClean="0">
                  <a:solidFill>
                    <a:schemeClr val="bg1"/>
                  </a:solidFill>
                  <a:latin typeface="+mj-lt"/>
                </a:rPr>
                <a:t/>
              </a:r>
              <a:br>
                <a:rPr lang="ru-RU" sz="1500" b="1" dirty="0" smtClean="0">
                  <a:solidFill>
                    <a:schemeClr val="bg1"/>
                  </a:solidFill>
                  <a:latin typeface="+mj-lt"/>
                </a:rPr>
              </a:br>
              <a:r>
                <a:rPr lang="ru-RU" sz="1500" b="1" dirty="0" smtClean="0">
                  <a:solidFill>
                    <a:schemeClr val="bg1"/>
                  </a:solidFill>
                  <a:latin typeface="+mj-lt"/>
                </a:rPr>
                <a:t>12 </a:t>
              </a:r>
              <a:r>
                <a:rPr lang="ru-RU" sz="1500" b="1" dirty="0" smtClean="0">
                  <a:solidFill>
                    <a:schemeClr val="bg1"/>
                  </a:solidFill>
                  <a:latin typeface="+mj-lt"/>
                </a:rPr>
                <a:t>школ, 2 детских сада, 3 учреждения дополнительного образования.</a:t>
              </a:r>
              <a:endParaRPr lang="ru-RU" sz="1500" b="1" dirty="0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6216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7"/>
          <p:cNvSpPr/>
          <p:nvPr/>
        </p:nvSpPr>
        <p:spPr>
          <a:xfrm>
            <a:off x="-1044624" y="-2619672"/>
            <a:ext cx="12529392" cy="10657184"/>
          </a:xfrm>
          <a:prstGeom prst="rect">
            <a:avLst/>
          </a:prstGeom>
          <a:blipFill dpi="0" rotWithShape="1">
            <a:blip r:embed="rId2" cstate="print">
              <a:alphaModFix amt="39000"/>
            </a:blip>
            <a:srcRect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662745679"/>
              </p:ext>
            </p:extLst>
          </p:nvPr>
        </p:nvGraphicFramePr>
        <p:xfrm>
          <a:off x="161814" y="927728"/>
          <a:ext cx="5058258" cy="3869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6193" y="908720"/>
            <a:ext cx="3302272" cy="1906201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026" name="Picture 2" descr="C:\Users\Admin\Documents\значки ссылки\gerb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2" y="810000"/>
            <a:ext cx="557582" cy="730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941167"/>
            <a:ext cx="2808313" cy="1815741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4941298"/>
            <a:ext cx="2664296" cy="181738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941299"/>
            <a:ext cx="2808313" cy="181738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6193" y="2924944"/>
            <a:ext cx="3302272" cy="1906201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56878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977</TotalTime>
  <Words>286</Words>
  <Application>Microsoft Office PowerPoint</Application>
  <PresentationFormat>Экран (4:3)</PresentationFormat>
  <Paragraphs>68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Исполнительная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Root</dc:creator>
  <cp:lastModifiedBy>Root</cp:lastModifiedBy>
  <cp:revision>59</cp:revision>
  <dcterms:created xsi:type="dcterms:W3CDTF">2016-11-15T13:11:39Z</dcterms:created>
  <dcterms:modified xsi:type="dcterms:W3CDTF">2016-11-18T09:15:38Z</dcterms:modified>
</cp:coreProperties>
</file>