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drawings/drawing1.xml" ContentType="application/vnd.openxmlformats-officedocument.drawingml.chartshapes+xml"/>
  <Override PartName="/ppt/charts/chart14.xml" ContentType="application/vnd.openxmlformats-officedocument.drawingml.chart+xml"/>
  <Override PartName="/ppt/drawings/drawing2.xml" ContentType="application/vnd.openxmlformats-officedocument.drawingml.chartshapes+xml"/>
  <Override PartName="/ppt/charts/chart15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1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424C"/>
    <a:srgbClr val="C84751"/>
    <a:srgbClr val="008A3E"/>
    <a:srgbClr val="EF6039"/>
    <a:srgbClr val="30E860"/>
    <a:srgbClr val="290CFC"/>
    <a:srgbClr val="B80000"/>
    <a:srgbClr val="FFC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00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64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41,6%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52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12%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73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9,4%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37%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0.41599999999999998</c:v>
                </c:pt>
                <c:pt idx="1">
                  <c:v>0.12</c:v>
                </c:pt>
                <c:pt idx="2">
                  <c:v>9.4E-2</c:v>
                </c:pt>
                <c:pt idx="3">
                  <c:v>0.37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64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43,8%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52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9,7%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73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7%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39,5%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0.438</c:v>
                </c:pt>
                <c:pt idx="1">
                  <c:v>9.7000000000000003E-2</c:v>
                </c:pt>
                <c:pt idx="2">
                  <c:v>7.0000000000000007E-2</c:v>
                </c:pt>
                <c:pt idx="3">
                  <c:v>0.39500000000000002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64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44%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52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9,6%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73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7%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5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39,4%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0.44</c:v>
                </c:pt>
                <c:pt idx="1">
                  <c:v>9.6000000000000002E-2</c:v>
                </c:pt>
                <c:pt idx="2">
                  <c:v>7.0000000000000007E-2</c:v>
                </c:pt>
                <c:pt idx="3">
                  <c:v>0.39400000000000002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61,6%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7.66982617451228E-2"/>
                  <c:y val="5.283012694175533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3331975881461"/>
                  <c:y val="0.1340897434531627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ЕНВД
</a:t>
                    </a:r>
                    <a:r>
                      <a:rPr lang="ru-RU" dirty="0" smtClean="0"/>
                      <a:t>5,3%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7541101639123139E-2"/>
                  <c:y val="2.45598662553475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 </a:t>
                    </a:r>
                    <a:r>
                      <a:rPr lang="ru-RU" dirty="0"/>
                      <a:t>на патент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1832741507484627"/>
                  <c:y val="-9.10482929598385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ЕСХН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2,5%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7.2771347400121422E-2"/>
                  <c:y val="-8.33099975193015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10,6%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2873792113453458"/>
                  <c:y val="5.5568407163283227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18,9%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Госпошлина</c:v>
                </c:pt>
                <c:pt idx="2">
                  <c:v>ЕНВД</c:v>
                </c:pt>
                <c:pt idx="3">
                  <c:v>Налог на патент</c:v>
                </c:pt>
                <c:pt idx="4">
                  <c:v>ЕСХН</c:v>
                </c:pt>
                <c:pt idx="5">
                  <c:v>Акцизы</c:v>
                </c:pt>
                <c:pt idx="6">
                  <c:v>Неналоговые доходы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0.61599999999999999</c:v>
                </c:pt>
                <c:pt idx="1">
                  <c:v>0.01</c:v>
                </c:pt>
                <c:pt idx="2">
                  <c:v>5.2999999999999999E-2</c:v>
                </c:pt>
                <c:pt idx="3">
                  <c:v>1E-3</c:v>
                </c:pt>
                <c:pt idx="4">
                  <c:v>2.5000000000000001E-2</c:v>
                </c:pt>
                <c:pt idx="5">
                  <c:v>0.106</c:v>
                </c:pt>
                <c:pt idx="6">
                  <c:v>0.189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65,3%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5256023617603229E-2"/>
                  <c:y val="0.1228946403215472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3331975881461"/>
                  <c:y val="0.1340897434531627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ЕНВД
</a:t>
                    </a:r>
                    <a:r>
                      <a:rPr lang="ru-RU" dirty="0" smtClean="0"/>
                      <a:t>5,6%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7541101639123139E-2"/>
                  <c:y val="2.45598662553475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 </a:t>
                    </a:r>
                    <a:r>
                      <a:rPr lang="ru-RU" dirty="0"/>
                      <a:t>на патент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1832741507484627"/>
                  <c:y val="-9.10482929598385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ЕСХН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0294243138421864"/>
                  <c:y val="-7.122990900554428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11,2%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8173684937393969"/>
                  <c:y val="2.1744159324763004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14,1%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Госпошлина</c:v>
                </c:pt>
                <c:pt idx="2">
                  <c:v>ЕНВД</c:v>
                </c:pt>
                <c:pt idx="3">
                  <c:v>Налог на патент</c:v>
                </c:pt>
                <c:pt idx="4">
                  <c:v>ЕСХН</c:v>
                </c:pt>
                <c:pt idx="5">
                  <c:v>Акцизы</c:v>
                </c:pt>
                <c:pt idx="6">
                  <c:v>Неналоговые доходы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0.65300000000000002</c:v>
                </c:pt>
                <c:pt idx="1">
                  <c:v>0.01</c:v>
                </c:pt>
                <c:pt idx="2">
                  <c:v>5.6000000000000001E-2</c:v>
                </c:pt>
                <c:pt idx="3">
                  <c:v>1E-3</c:v>
                </c:pt>
                <c:pt idx="4">
                  <c:v>2.7E-2</c:v>
                </c:pt>
                <c:pt idx="5">
                  <c:v>0.112</c:v>
                </c:pt>
                <c:pt idx="6">
                  <c:v>0.14099999999999999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78E-2"/>
                  <c:y val="-1.1471328147709615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65,5%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5.708299638366069E-2"/>
                  <c:y val="0.1373907465380558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3331975881461"/>
                  <c:y val="0.1340897434531627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ЕНВД
</a:t>
                    </a:r>
                    <a:r>
                      <a:rPr lang="ru-RU" dirty="0" smtClean="0"/>
                      <a:t>5,7%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7541101639123139E-2"/>
                  <c:y val="2.45598662553475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 </a:t>
                    </a:r>
                    <a:r>
                      <a:rPr lang="ru-RU" dirty="0"/>
                      <a:t>на патент
</a:t>
                    </a:r>
                    <a:r>
                      <a:rPr lang="ru-RU" dirty="0" smtClean="0"/>
                      <a:t>0,1%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1832741507484627"/>
                  <c:y val="-9.104829295983855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ЕСХН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2,7%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0382885088910308"/>
                  <c:y val="-6.881389130279283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8104529543176687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14%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Госпошлина</c:v>
                </c:pt>
                <c:pt idx="2">
                  <c:v>ЕНВД</c:v>
                </c:pt>
                <c:pt idx="3">
                  <c:v>Налог на патент</c:v>
                </c:pt>
                <c:pt idx="4">
                  <c:v>ЕСХН</c:v>
                </c:pt>
                <c:pt idx="5">
                  <c:v>Акцизы</c:v>
                </c:pt>
                <c:pt idx="6">
                  <c:v>Неналоговые доходы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0.65500000000000003</c:v>
                </c:pt>
                <c:pt idx="1">
                  <c:v>0.01</c:v>
                </c:pt>
                <c:pt idx="2">
                  <c:v>5.7000000000000002E-2</c:v>
                </c:pt>
                <c:pt idx="3">
                  <c:v>1E-3</c:v>
                </c:pt>
                <c:pt idx="4">
                  <c:v>2.7E-2</c:v>
                </c:pt>
                <c:pt idx="5">
                  <c:v>0.11</c:v>
                </c:pt>
                <c:pt idx="6">
                  <c:v>0.14000000000000001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4656316219706475"/>
                  <c:y val="7.777750159789788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ЖКХ
</a:t>
                    </a:r>
                    <a:r>
                      <a:rPr lang="ru-RU" dirty="0" smtClean="0"/>
                      <a:t>4,8%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0278073078526443E-2"/>
                  <c:y val="1.609828847382998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5,7%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5.1658442130283179E-2"/>
                  <c:y val="7.9728002272565872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4,6%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8022668735074286E-2"/>
                  <c:y val="8.4014452098572542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Общегосударственные вопросы
</a:t>
                    </a:r>
                    <a:r>
                      <a:rPr lang="ru-RU" sz="1600" dirty="0" smtClean="0"/>
                      <a:t>13,5%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632716140612307"/>
                  <c:y val="-1.8038491584404515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оборона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5447055322089599E-2"/>
                  <c:y val="-6.4590206787367958E-19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экономика</a:t>
                    </a:r>
                    <a:r>
                      <a:rPr lang="ru-RU" sz="1600" dirty="0"/>
                      <a:t>
5%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0.42347741178605025"/>
                  <c:y val="6.7644343441516938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
</a:t>
                    </a:r>
                    <a:r>
                      <a:rPr lang="ru-RU" sz="1400" dirty="0" smtClean="0"/>
                      <a:t>2,1%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ЖКХ</c:v>
                </c:pt>
                <c:pt idx="2">
                  <c:v>Социальная политика</c:v>
                </c:pt>
                <c:pt idx="3">
                  <c:v>Культура</c:v>
                </c:pt>
                <c:pt idx="4">
                  <c:v>Общегосударственные вопросы</c:v>
                </c:pt>
                <c:pt idx="5">
                  <c:v>Национальная оборона</c:v>
                </c:pt>
                <c:pt idx="6">
                  <c:v>Национальная оэкономика</c:v>
                </c:pt>
                <c:pt idx="7">
                  <c:v>Межбюджетные трансферты</c:v>
                </c:pt>
              </c:strCache>
            </c:strRef>
          </c:cat>
          <c:val>
            <c:numRef>
              <c:f>Лист1!$B$2:$B$9</c:f>
              <c:numCache>
                <c:formatCode>0%</c:formatCode>
                <c:ptCount val="8"/>
                <c:pt idx="0">
                  <c:v>0.64</c:v>
                </c:pt>
                <c:pt idx="1">
                  <c:v>0.05</c:v>
                </c:pt>
                <c:pt idx="2">
                  <c:v>0.06</c:v>
                </c:pt>
                <c:pt idx="3">
                  <c:v>0.05</c:v>
                </c:pt>
                <c:pt idx="4">
                  <c:v>0.14000000000000001</c:v>
                </c:pt>
                <c:pt idx="5">
                  <c:v>0</c:v>
                </c:pt>
                <c:pt idx="6">
                  <c:v>0.05</c:v>
                </c:pt>
                <c:pt idx="7">
                  <c:v>0.02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65,7%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4656316219706475"/>
                  <c:y val="7.777750159789788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ЖКХ
</a:t>
                    </a:r>
                    <a:r>
                      <a:rPr lang="ru-RU" dirty="0" smtClean="0"/>
                      <a:t>1,9%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0278073078526443E-2"/>
                  <c:y val="1.609828847382998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5.1658442130283179E-2"/>
                  <c:y val="7.9728002272565872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4,7%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8022668735074286E-2"/>
                  <c:y val="8.4014452098572542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Общегосударственные вопросы
</a:t>
                    </a:r>
                    <a:r>
                      <a:rPr lang="ru-RU" sz="1600" dirty="0" smtClean="0"/>
                      <a:t>14,1%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632716140612307"/>
                  <c:y val="-1.8038491584404515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оборона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9.1919322929460437E-2"/>
                  <c:y val="-4.5096228961011295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экономика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5,2%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0.41700514417867945"/>
                  <c:y val="6.7644343441516938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
</a:t>
                    </a:r>
                    <a:r>
                      <a:rPr lang="ru-RU" sz="1400" dirty="0" smtClean="0"/>
                      <a:t>2,1%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ЖКХ</c:v>
                </c:pt>
                <c:pt idx="2">
                  <c:v>Социальная политика</c:v>
                </c:pt>
                <c:pt idx="3">
                  <c:v>Культура</c:v>
                </c:pt>
                <c:pt idx="4">
                  <c:v>Общегосударственные вопросы</c:v>
                </c:pt>
                <c:pt idx="5">
                  <c:v>Национальная оборона</c:v>
                </c:pt>
                <c:pt idx="6">
                  <c:v>Национальная оэкономика</c:v>
                </c:pt>
                <c:pt idx="7">
                  <c:v>Межбюджетные трансферты</c:v>
                </c:pt>
              </c:strCache>
            </c:strRef>
          </c:cat>
          <c:val>
            <c:numRef>
              <c:f>Лист1!$B$2:$B$9</c:f>
              <c:numCache>
                <c:formatCode>0%</c:formatCode>
                <c:ptCount val="8"/>
                <c:pt idx="0">
                  <c:v>0.65700000000000003</c:v>
                </c:pt>
                <c:pt idx="1">
                  <c:v>1.9E-2</c:v>
                </c:pt>
                <c:pt idx="2">
                  <c:v>0.06</c:v>
                </c:pt>
                <c:pt idx="3">
                  <c:v>4.7E-2</c:v>
                </c:pt>
                <c:pt idx="4">
                  <c:v>0.14099999999999999</c:v>
                </c:pt>
                <c:pt idx="5">
                  <c:v>3.0000000000000001E-3</c:v>
                </c:pt>
                <c:pt idx="6">
                  <c:v>5.1999999999999998E-2</c:v>
                </c:pt>
                <c:pt idx="7">
                  <c:v>2.1000000000000001E-2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67"/>
          <c:y val="0.15720208081812373"/>
          <c:w val="0.54214796724930669"/>
          <c:h val="0.7554949932533200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65E-2"/>
                  <c:y val="3.026400823805119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65,5%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4656316219706475"/>
                  <c:y val="7.7777501597897883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ЖКХ
</a:t>
                    </a:r>
                    <a:r>
                      <a:rPr lang="ru-RU" dirty="0" smtClean="0"/>
                      <a:t>2,2%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2.0278073078526443E-2"/>
                  <c:y val="1.6098288473829984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5.1658442130283179E-2"/>
                  <c:y val="7.9728002272565872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4,7%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8022668735074286E-2"/>
                  <c:y val="8.4014452098572542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Общегосударственные вопросы
14%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0.1632716140612307"/>
                  <c:y val="-1.8038491584404515E-2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оборона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5447055322089599E-2"/>
                  <c:y val="-6.4590206787367958E-19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экономика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5,2%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0.41700514417867945"/>
                  <c:y val="6.7644343441516938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
</a:t>
                    </a:r>
                    <a:r>
                      <a:rPr lang="ru-RU" sz="1400" dirty="0" smtClean="0"/>
                      <a:t>2,1%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ЖКХ</c:v>
                </c:pt>
                <c:pt idx="2">
                  <c:v>Социальная политика</c:v>
                </c:pt>
                <c:pt idx="3">
                  <c:v>Культура</c:v>
                </c:pt>
                <c:pt idx="4">
                  <c:v>Общегосударственные вопросы</c:v>
                </c:pt>
                <c:pt idx="5">
                  <c:v>Национальная оборона</c:v>
                </c:pt>
                <c:pt idx="6">
                  <c:v>Национальная оэкономика</c:v>
                </c:pt>
                <c:pt idx="7">
                  <c:v>Межбюджетные трансферты</c:v>
                </c:pt>
              </c:strCache>
            </c:strRef>
          </c:cat>
          <c:val>
            <c:numRef>
              <c:f>Лист1!$B$2:$B$9</c:f>
              <c:numCache>
                <c:formatCode>0%</c:formatCode>
                <c:ptCount val="8"/>
                <c:pt idx="0">
                  <c:v>0.65500000000000003</c:v>
                </c:pt>
                <c:pt idx="1">
                  <c:v>2.1999999999999999E-2</c:v>
                </c:pt>
                <c:pt idx="2">
                  <c:v>0.06</c:v>
                </c:pt>
                <c:pt idx="3">
                  <c:v>4.7E-2</c:v>
                </c:pt>
                <c:pt idx="4">
                  <c:v>0.14000000000000001</c:v>
                </c:pt>
                <c:pt idx="5">
                  <c:v>3.0000000000000001E-3</c:v>
                </c:pt>
                <c:pt idx="6">
                  <c:v>5.1999999999999998E-2</c:v>
                </c:pt>
                <c:pt idx="7">
                  <c:v>2.1000000000000001E-2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0.249</c:v>
                </c:pt>
                <c:pt idx="1">
                  <c:v>0.751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927078061285374E-2"/>
          <c:y val="4.4092323075213866E-2"/>
          <c:w val="0.92814584387742927"/>
          <c:h val="0.9118153538495722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0.24</c:v>
                </c:pt>
                <c:pt idx="1">
                  <c:v>0.76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0.23899999999999999</c:v>
                </c:pt>
                <c:pt idx="1">
                  <c:v>0.76100000000000001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05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Лист1!$A$2:$A$8</c:f>
              <c:strCache>
                <c:ptCount val="7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0.78100000000000003</c:v>
                </c:pt>
                <c:pt idx="1">
                  <c:v>7.6999999999999999E-2</c:v>
                </c:pt>
                <c:pt idx="2">
                  <c:v>5.5E-2</c:v>
                </c:pt>
                <c:pt idx="3">
                  <c:v>5.3999999999999999E-2</c:v>
                </c:pt>
                <c:pt idx="4">
                  <c:v>2.7E-2</c:v>
                </c:pt>
                <c:pt idx="5">
                  <c:v>4.0000000000000001E-3</c:v>
                </c:pt>
                <c:pt idx="6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05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Лист1!$A$2:$A$8</c:f>
              <c:strCache>
                <c:ptCount val="7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0.81499999999999995</c:v>
                </c:pt>
                <c:pt idx="1">
                  <c:v>7.6999999999999999E-2</c:v>
                </c:pt>
                <c:pt idx="2">
                  <c:v>5.6000000000000001E-2</c:v>
                </c:pt>
                <c:pt idx="3">
                  <c:v>1.7999999999999999E-2</c:v>
                </c:pt>
                <c:pt idx="4">
                  <c:v>2.8000000000000001E-2</c:v>
                </c:pt>
                <c:pt idx="5">
                  <c:v>4.0000000000000001E-3</c:v>
                </c:pt>
                <c:pt idx="6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05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43"/>
          <c:y val="0.27557701922008665"/>
          <c:w val="0.47016546295637573"/>
          <c:h val="0.424502312243084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Лист1!$A$2:$A$8</c:f>
              <c:strCache>
                <c:ptCount val="7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0.81200000000000006</c:v>
                </c:pt>
                <c:pt idx="1">
                  <c:v>7.6999999999999999E-2</c:v>
                </c:pt>
                <c:pt idx="2">
                  <c:v>5.6000000000000001E-2</c:v>
                </c:pt>
                <c:pt idx="3">
                  <c:v>2.1999999999999999E-2</c:v>
                </c:pt>
                <c:pt idx="4">
                  <c:v>2.7E-2</c:v>
                </c:pt>
                <c:pt idx="5">
                  <c:v>4.0000000000000001E-3</c:v>
                </c:pt>
                <c:pt idx="6">
                  <c:v>2E-3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0.51406</cdr:x>
      <cdr:y>0.82312</cdr:y>
    </cdr:from>
    <cdr:to>
      <cdr:x>0.89353</cdr:x>
      <cdr:y>0.98185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682300" y="4741688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200" b="1" dirty="0" smtClean="0">
              <a:solidFill>
                <a:schemeClr val="tx1"/>
              </a:solidFill>
            </a:rPr>
            <a:t>Муниципальная</a:t>
          </a:r>
          <a:r>
            <a:rPr lang="ru-RU" sz="1200" b="1" baseline="0" dirty="0" smtClean="0">
              <a:solidFill>
                <a:schemeClr val="tx1"/>
              </a:solidFill>
            </a:rPr>
            <a:t> программа «Развитие образования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chemeClr val="tx1"/>
              </a:solidFill>
            </a:rPr>
            <a:t> в Свердловском районе на 2014-2018 годы»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rgbClr val="FFC000"/>
              </a:solidFill>
            </a:rPr>
            <a:t>78,1%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0.01013</cdr:x>
      <cdr:y>0.82148</cdr:y>
    </cdr:from>
    <cdr:to>
      <cdr:x>0.38959</cdr:x>
      <cdr:y>0.98021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92224" y="4732229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района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Развитие культуры, архивного дела, сохранение 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реконструкция </a:t>
          </a:r>
          <a:r>
            <a:rPr lang="ru-RU" sz="120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Свердловском </a:t>
          </a:r>
          <a:r>
            <a:rPr lang="ru-RU" sz="1200" b="1" dirty="0">
              <a:solidFill>
                <a:schemeClr val="tx1"/>
              </a:solidFill>
            </a:rPr>
            <a:t>районе в 2014-2018 годах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7,7%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0.6125</cdr:y>
    </cdr:from>
    <cdr:to>
      <cdr:x>0.39127</cdr:x>
      <cdr:y>0.77123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528392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</a:t>
          </a:r>
          <a:r>
            <a:rPr lang="ru-RU" sz="1200" b="1" dirty="0" smtClean="0">
              <a:solidFill>
                <a:schemeClr val="tx1"/>
              </a:solidFill>
            </a:rPr>
            <a:t>района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Ремонт улично-дорожной сети населенных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пунктов </a:t>
          </a:r>
          <a:r>
            <a:rPr lang="ru-RU" sz="1200" b="1" dirty="0">
              <a:solidFill>
                <a:schemeClr val="tx1"/>
              </a:solidFill>
            </a:rPr>
            <a:t>района и автомобильных дорог </a:t>
          </a:r>
          <a:r>
            <a:rPr lang="ru-RU" sz="1200" b="1" dirty="0" smtClean="0">
              <a:solidFill>
                <a:schemeClr val="tx1"/>
              </a:solidFill>
            </a:rPr>
            <a:t>общего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 </a:t>
          </a:r>
          <a:r>
            <a:rPr lang="ru-RU" sz="1200" b="1" dirty="0">
              <a:solidFill>
                <a:schemeClr val="tx1"/>
              </a:solidFill>
            </a:rPr>
            <a:t>пользования местного значения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на 2014-2019 годы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5,5%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0.4125</cdr:y>
    </cdr:from>
    <cdr:to>
      <cdr:x>0.39127</cdr:x>
      <cdr:y>0.57123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2376264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«Устойчивое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развитие </a:t>
          </a:r>
          <a:r>
            <a:rPr lang="ru-RU" sz="1200" b="1" dirty="0">
              <a:solidFill>
                <a:schemeClr val="tx1"/>
              </a:solidFill>
            </a:rPr>
            <a:t>сельских территорий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Орловской области на 2014-2017 годы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и </a:t>
          </a:r>
          <a:r>
            <a:rPr lang="ru-RU" sz="1200" b="1" dirty="0">
              <a:solidFill>
                <a:schemeClr val="tx1"/>
              </a:solidFill>
            </a:rPr>
            <a:t>на период до 2020 года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5,4%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0.0625</cdr:y>
    </cdr:from>
    <cdr:to>
      <cdr:x>0.39127</cdr:x>
      <cdr:y>0.22123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360040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«Обеспечение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жильем </a:t>
          </a:r>
          <a:r>
            <a:rPr lang="ru-RU" sz="1200" b="1" dirty="0">
              <a:solidFill>
                <a:schemeClr val="tx1"/>
              </a:solidFill>
            </a:rPr>
            <a:t>молодых семей на 2015-2020 годы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0.2125</cdr:y>
    </cdr:from>
    <cdr:to>
      <cdr:x>0.39127</cdr:x>
      <cdr:y>0.37123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1224136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«Управление муниципальными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финансами </a:t>
          </a:r>
          <a:r>
            <a:rPr lang="ru-RU" sz="1200" b="1" dirty="0">
              <a:solidFill>
                <a:schemeClr val="tx1"/>
              </a:solidFill>
            </a:rPr>
            <a:t>Свердловского района 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2015-2019 </a:t>
          </a:r>
          <a:r>
            <a:rPr lang="ru-RU" sz="1200" b="1" dirty="0">
              <a:solidFill>
                <a:schemeClr val="tx1"/>
              </a:solidFill>
            </a:rPr>
            <a:t>годы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2,7%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0.47033</cdr:x>
      <cdr:y>0.06062</cdr:y>
    </cdr:from>
    <cdr:to>
      <cdr:x>0.84979</cdr:x>
      <cdr:y>0.21935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4283968" y="349200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«Развитие физической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культуры </a:t>
          </a:r>
          <a:r>
            <a:rPr lang="ru-RU" sz="1200" b="1" dirty="0">
              <a:solidFill>
                <a:schemeClr val="tx1"/>
              </a:solidFill>
            </a:rPr>
            <a:t>и спорта Свердловского района на 2013-2017 годы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0.5</cdr:y>
    </cdr:from>
    <cdr:to>
      <cdr:x>0.54938</cdr:x>
      <cdr:y>0.825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139952" y="2880320"/>
          <a:ext cx="864096" cy="187220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0.4375</cdr:y>
    </cdr:from>
    <cdr:to>
      <cdr:x>0.52567</cdr:x>
      <cdr:y>0.6125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>
          <a:off x="3563888" y="2520280"/>
          <a:ext cx="1224136" cy="1008112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0.3875</cdr:y>
    </cdr:from>
    <cdr:to>
      <cdr:x>0.54148</cdr:x>
      <cdr:y>0.4375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3563888" y="2232248"/>
          <a:ext cx="1368152" cy="288032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0.37546</cdr:x>
      <cdr:y>0.275</cdr:y>
    </cdr:from>
    <cdr:to>
      <cdr:x>0.56519</cdr:x>
      <cdr:y>0.35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3419872" y="1584176"/>
          <a:ext cx="1728192" cy="43204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0.125</cdr:y>
    </cdr:from>
    <cdr:to>
      <cdr:x>0.5731</cdr:x>
      <cdr:y>0.3375</cdr:y>
    </cdr:to>
    <cdr:cxnSp macro="">
      <cdr:nvCxnSpPr>
        <cdr:cNvPr id="21" name="Прямая соединительная линия 20"/>
        <cdr:cNvCxnSpPr/>
      </cdr:nvCxnSpPr>
      <cdr:spPr>
        <a:xfrm xmlns:a="http://schemas.openxmlformats.org/drawingml/2006/main">
          <a:off x="3563888" y="720080"/>
          <a:ext cx="1656184" cy="1224136"/>
        </a:xfrm>
        <a:prstGeom xmlns:a="http://schemas.openxmlformats.org/drawingml/2006/main" prst="line">
          <a:avLst/>
        </a:prstGeom>
        <a:ln xmlns:a="http://schemas.openxmlformats.org/drawingml/2006/main" w="952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0.581</cdr:x>
      <cdr:y>0.15</cdr:y>
    </cdr:from>
    <cdr:to>
      <cdr:x>0.61263</cdr:x>
      <cdr:y>0.3375</cdr:y>
    </cdr:to>
    <cdr:cxnSp macro="">
      <cdr:nvCxnSpPr>
        <cdr:cNvPr id="24" name="Прямая соединительная линия 23"/>
        <cdr:cNvCxnSpPr/>
      </cdr:nvCxnSpPr>
      <cdr:spPr>
        <a:xfrm xmlns:a="http://schemas.openxmlformats.org/drawingml/2006/main" flipH="1">
          <a:off x="5292080" y="864096"/>
          <a:ext cx="288032" cy="1080120"/>
        </a:xfrm>
        <a:prstGeom xmlns:a="http://schemas.openxmlformats.org/drawingml/2006/main" prst="line">
          <a:avLst/>
        </a:prstGeom>
        <a:ln xmlns:a="http://schemas.openxmlformats.org/drawingml/2006/main" w="952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0.51406</cdr:x>
      <cdr:y>0.82312</cdr:y>
    </cdr:from>
    <cdr:to>
      <cdr:x>0.89353</cdr:x>
      <cdr:y>0.98185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682300" y="4741688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200" b="1" dirty="0" smtClean="0">
              <a:solidFill>
                <a:schemeClr val="tx1"/>
              </a:solidFill>
            </a:rPr>
            <a:t>Муниципальная</a:t>
          </a:r>
          <a:r>
            <a:rPr lang="ru-RU" sz="1200" b="1" baseline="0" dirty="0" smtClean="0">
              <a:solidFill>
                <a:schemeClr val="tx1"/>
              </a:solidFill>
            </a:rPr>
            <a:t> программа «Развитие образования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chemeClr val="tx1"/>
              </a:solidFill>
            </a:rPr>
            <a:t> в Свердловском районе на 2014-2018 годы»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81,5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0.01013</cdr:x>
      <cdr:y>0.82148</cdr:y>
    </cdr:from>
    <cdr:to>
      <cdr:x>0.38959</cdr:x>
      <cdr:y>0.98021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92224" y="4732229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района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Развитие культуры, архивного дела, сохранение 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реконструкция </a:t>
          </a:r>
          <a:r>
            <a:rPr lang="ru-RU" sz="120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Свердловском </a:t>
          </a:r>
          <a:r>
            <a:rPr lang="ru-RU" sz="1200" b="1" dirty="0">
              <a:solidFill>
                <a:schemeClr val="tx1"/>
              </a:solidFill>
            </a:rPr>
            <a:t>районе в 2014-2018 годах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7,7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0.6125</cdr:y>
    </cdr:from>
    <cdr:to>
      <cdr:x>0.39127</cdr:x>
      <cdr:y>0.77123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528392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</a:t>
          </a:r>
          <a:r>
            <a:rPr lang="ru-RU" sz="1200" b="1" dirty="0" smtClean="0">
              <a:solidFill>
                <a:schemeClr val="tx1"/>
              </a:solidFill>
            </a:rPr>
            <a:t>района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Ремонт улично-дорожной сети населенных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пунктов </a:t>
          </a:r>
          <a:r>
            <a:rPr lang="ru-RU" sz="1200" b="1" dirty="0">
              <a:solidFill>
                <a:schemeClr val="tx1"/>
              </a:solidFill>
            </a:rPr>
            <a:t>района и автомобильных дорог </a:t>
          </a:r>
          <a:r>
            <a:rPr lang="ru-RU" sz="1200" b="1" dirty="0" smtClean="0">
              <a:solidFill>
                <a:schemeClr val="tx1"/>
              </a:solidFill>
            </a:rPr>
            <a:t>общего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 </a:t>
          </a:r>
          <a:r>
            <a:rPr lang="ru-RU" sz="1200" b="1" dirty="0">
              <a:solidFill>
                <a:schemeClr val="tx1"/>
              </a:solidFill>
            </a:rPr>
            <a:t>пользования местного значения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на 2014-2019 годы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5,6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0.4125</cdr:y>
    </cdr:from>
    <cdr:to>
      <cdr:x>0.39127</cdr:x>
      <cdr:y>0.57123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2376264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«Устойчивое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развитие </a:t>
          </a:r>
          <a:r>
            <a:rPr lang="ru-RU" sz="1200" b="1" dirty="0">
              <a:solidFill>
                <a:schemeClr val="tx1"/>
              </a:solidFill>
            </a:rPr>
            <a:t>сельских территорий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Орловской области на 2014-2017 годы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и </a:t>
          </a:r>
          <a:r>
            <a:rPr lang="ru-RU" sz="1200" b="1" dirty="0">
              <a:solidFill>
                <a:schemeClr val="tx1"/>
              </a:solidFill>
            </a:rPr>
            <a:t>на период до 2020 года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1,8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0.0625</cdr:y>
    </cdr:from>
    <cdr:to>
      <cdr:x>0.39127</cdr:x>
      <cdr:y>0.22123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360040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«Обеспечение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жильем </a:t>
          </a:r>
          <a:r>
            <a:rPr lang="ru-RU" sz="1200" b="1" dirty="0">
              <a:solidFill>
                <a:schemeClr val="tx1"/>
              </a:solidFill>
            </a:rPr>
            <a:t>молодых семей на 2015-2020 годы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0.2125</cdr:y>
    </cdr:from>
    <cdr:to>
      <cdr:x>0.39127</cdr:x>
      <cdr:y>0.37123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1224136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«Управление муниципальными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финансами </a:t>
          </a:r>
          <a:r>
            <a:rPr lang="ru-RU" sz="1200" b="1" dirty="0">
              <a:solidFill>
                <a:schemeClr val="tx1"/>
              </a:solidFill>
            </a:rPr>
            <a:t>Свердловского района 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2015-2019 </a:t>
          </a:r>
          <a:r>
            <a:rPr lang="ru-RU" sz="1200" b="1" dirty="0">
              <a:solidFill>
                <a:schemeClr val="tx1"/>
              </a:solidFill>
            </a:rPr>
            <a:t>годы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2,8%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0.47033</cdr:x>
      <cdr:y>0.06062</cdr:y>
    </cdr:from>
    <cdr:to>
      <cdr:x>0.84979</cdr:x>
      <cdr:y>0.21935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4283968" y="349200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«Развитие физической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культуры </a:t>
          </a:r>
          <a:r>
            <a:rPr lang="ru-RU" sz="1200" b="1" dirty="0">
              <a:solidFill>
                <a:schemeClr val="tx1"/>
              </a:solidFill>
            </a:rPr>
            <a:t>и спорта Свердловского района на 2013-2017 годы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0.4875</cdr:y>
    </cdr:from>
    <cdr:to>
      <cdr:x>0.54148</cdr:x>
      <cdr:y>0.825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139998" y="2808312"/>
          <a:ext cx="792042" cy="194421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0.4</cdr:y>
    </cdr:from>
    <cdr:to>
      <cdr:x>0.52567</cdr:x>
      <cdr:y>0.6125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>
          <a:off x="3563889" y="2304256"/>
          <a:ext cx="1224135" cy="122413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0.3625</cdr:y>
    </cdr:from>
    <cdr:to>
      <cdr:x>0.54938</cdr:x>
      <cdr:y>0.4375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3563885" y="2088232"/>
          <a:ext cx="1440163" cy="43204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0.37546</cdr:x>
      <cdr:y>0.275</cdr:y>
    </cdr:from>
    <cdr:to>
      <cdr:x>0.56519</cdr:x>
      <cdr:y>0.35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3419872" y="1584176"/>
          <a:ext cx="1728192" cy="43204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0.125</cdr:y>
    </cdr:from>
    <cdr:to>
      <cdr:x>0.5731</cdr:x>
      <cdr:y>0.3375</cdr:y>
    </cdr:to>
    <cdr:cxnSp macro="">
      <cdr:nvCxnSpPr>
        <cdr:cNvPr id="21" name="Прямая соединительная линия 20"/>
        <cdr:cNvCxnSpPr/>
      </cdr:nvCxnSpPr>
      <cdr:spPr>
        <a:xfrm xmlns:a="http://schemas.openxmlformats.org/drawingml/2006/main">
          <a:off x="3563888" y="720080"/>
          <a:ext cx="1656184" cy="1224136"/>
        </a:xfrm>
        <a:prstGeom xmlns:a="http://schemas.openxmlformats.org/drawingml/2006/main" prst="line">
          <a:avLst/>
        </a:prstGeom>
        <a:ln xmlns:a="http://schemas.openxmlformats.org/drawingml/2006/main" w="952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0.581</cdr:x>
      <cdr:y>0.15</cdr:y>
    </cdr:from>
    <cdr:to>
      <cdr:x>0.61263</cdr:x>
      <cdr:y>0.3375</cdr:y>
    </cdr:to>
    <cdr:cxnSp macro="">
      <cdr:nvCxnSpPr>
        <cdr:cNvPr id="24" name="Прямая соединительная линия 23"/>
        <cdr:cNvCxnSpPr/>
      </cdr:nvCxnSpPr>
      <cdr:spPr>
        <a:xfrm xmlns:a="http://schemas.openxmlformats.org/drawingml/2006/main" flipH="1">
          <a:off x="5292080" y="864096"/>
          <a:ext cx="288032" cy="1080120"/>
        </a:xfrm>
        <a:prstGeom xmlns:a="http://schemas.openxmlformats.org/drawingml/2006/main" prst="line">
          <a:avLst/>
        </a:prstGeom>
        <a:ln xmlns:a="http://schemas.openxmlformats.org/drawingml/2006/main" w="952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0.51406</cdr:x>
      <cdr:y>0.82312</cdr:y>
    </cdr:from>
    <cdr:to>
      <cdr:x>0.89353</cdr:x>
      <cdr:y>0.98185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682300" y="4741688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200" b="1" dirty="0" smtClean="0">
              <a:solidFill>
                <a:schemeClr val="tx1"/>
              </a:solidFill>
            </a:rPr>
            <a:t>Муниципальная</a:t>
          </a:r>
          <a:r>
            <a:rPr lang="ru-RU" sz="1200" b="1" baseline="0" dirty="0" smtClean="0">
              <a:solidFill>
                <a:schemeClr val="tx1"/>
              </a:solidFill>
            </a:rPr>
            <a:t> программа «Развитие образования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baseline="0" dirty="0" smtClean="0">
              <a:solidFill>
                <a:schemeClr val="tx1"/>
              </a:solidFill>
            </a:rPr>
            <a:t> в Свердловском районе на 2014-2018 годы»</a:t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81,2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0.01013</cdr:x>
      <cdr:y>0.82148</cdr:y>
    </cdr:from>
    <cdr:to>
      <cdr:x>0.38959</cdr:x>
      <cdr:y>0.98021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92224" y="4732229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района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Развитие культуры, архивного дела, сохранение 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реконструкция </a:t>
          </a:r>
          <a:r>
            <a:rPr lang="ru-RU" sz="120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Свердловском </a:t>
          </a:r>
          <a:r>
            <a:rPr lang="ru-RU" sz="1200" b="1" dirty="0">
              <a:solidFill>
                <a:schemeClr val="tx1"/>
              </a:solidFill>
            </a:rPr>
            <a:t>районе в 2014-2018 годах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7,7%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0.6125</cdr:y>
    </cdr:from>
    <cdr:to>
      <cdr:x>0.39127</cdr:x>
      <cdr:y>0.77123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528392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</a:t>
          </a:r>
          <a:r>
            <a:rPr lang="ru-RU" sz="1200" b="1" dirty="0" smtClean="0">
              <a:solidFill>
                <a:schemeClr val="tx1"/>
              </a:solidFill>
            </a:rPr>
            <a:t>района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«</a:t>
          </a:r>
          <a:r>
            <a:rPr lang="ru-RU" sz="1200" b="1" dirty="0">
              <a:solidFill>
                <a:schemeClr val="tx1"/>
              </a:solidFill>
            </a:rPr>
            <a:t>Ремонт улично-дорожной сети населенных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пунктов </a:t>
          </a:r>
          <a:r>
            <a:rPr lang="ru-RU" sz="1200" b="1" dirty="0">
              <a:solidFill>
                <a:schemeClr val="tx1"/>
              </a:solidFill>
            </a:rPr>
            <a:t>района и автомобильных дорог </a:t>
          </a:r>
          <a:r>
            <a:rPr lang="ru-RU" sz="1200" b="1" dirty="0" smtClean="0">
              <a:solidFill>
                <a:schemeClr val="tx1"/>
              </a:solidFill>
            </a:rPr>
            <a:t>общего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 </a:t>
          </a:r>
          <a:r>
            <a:rPr lang="ru-RU" sz="1200" b="1" dirty="0">
              <a:solidFill>
                <a:schemeClr val="tx1"/>
              </a:solidFill>
            </a:rPr>
            <a:t>пользования местного значения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на 2014-2019 годы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5,6%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0.4125</cdr:y>
    </cdr:from>
    <cdr:to>
      <cdr:x>0.39127</cdr:x>
      <cdr:y>0.57123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2376264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«Устойчивое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развитие </a:t>
          </a:r>
          <a:r>
            <a:rPr lang="ru-RU" sz="1200" b="1" dirty="0">
              <a:solidFill>
                <a:schemeClr val="tx1"/>
              </a:solidFill>
            </a:rPr>
            <a:t>сельских территорий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Орловской области на 2014-2017 годы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и </a:t>
          </a:r>
          <a:r>
            <a:rPr lang="ru-RU" sz="1200" b="1" dirty="0">
              <a:solidFill>
                <a:schemeClr val="tx1"/>
              </a:solidFill>
            </a:rPr>
            <a:t>на период до 2020 года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2,2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0.0625</cdr:y>
    </cdr:from>
    <cdr:to>
      <cdr:x>0.39127</cdr:x>
      <cdr:y>0.22123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360040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«Обеспечение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жильем </a:t>
          </a:r>
          <a:r>
            <a:rPr lang="ru-RU" sz="1200" b="1" dirty="0">
              <a:solidFill>
                <a:schemeClr val="tx1"/>
              </a:solidFill>
            </a:rPr>
            <a:t>молодых семей на 2015-2020 годы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0.2125</cdr:y>
    </cdr:from>
    <cdr:to>
      <cdr:x>0.39127</cdr:x>
      <cdr:y>0.37123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1224136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200" b="1" dirty="0">
              <a:solidFill>
                <a:schemeClr val="tx1"/>
              </a:solidFill>
            </a:rPr>
            <a:t>Муниципальная программа Свердловского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района </a:t>
          </a:r>
          <a:r>
            <a:rPr lang="ru-RU" sz="1200" b="1" dirty="0">
              <a:solidFill>
                <a:schemeClr val="tx1"/>
              </a:solidFill>
            </a:rPr>
            <a:t>«Управление муниципальными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финансами </a:t>
          </a:r>
          <a:r>
            <a:rPr lang="ru-RU" sz="1200" b="1" dirty="0">
              <a:solidFill>
                <a:schemeClr val="tx1"/>
              </a:solidFill>
            </a:rPr>
            <a:t>Свердловского района на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2015-2019 </a:t>
          </a:r>
          <a:r>
            <a:rPr lang="ru-RU" sz="1200" b="1" dirty="0">
              <a:solidFill>
                <a:schemeClr val="tx1"/>
              </a:solidFill>
            </a:rPr>
            <a:t>годы</a:t>
          </a:r>
          <a:r>
            <a:rPr lang="ru-RU" sz="1200" b="1" dirty="0" smtClean="0">
              <a:solidFill>
                <a:schemeClr val="tx1"/>
              </a:solidFill>
            </a:rPr>
            <a:t>» 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2,7%</a:t>
          </a:r>
          <a:endParaRPr lang="ru-RU" sz="1200" b="1" dirty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0.47033</cdr:x>
      <cdr:y>0.06062</cdr:y>
    </cdr:from>
    <cdr:to>
      <cdr:x>0.84979</cdr:x>
      <cdr:y>0.21935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4283968" y="349200"/>
          <a:ext cx="3456384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200" b="1" dirty="0">
              <a:solidFill>
                <a:schemeClr val="tx1"/>
              </a:solidFill>
            </a:rPr>
            <a:t>Муниципальная программа «Развитие физической </a:t>
          </a:r>
          <a:r>
            <a:rPr lang="ru-RU" sz="1200" b="1" dirty="0" smtClean="0">
              <a:solidFill>
                <a:schemeClr val="tx1"/>
              </a:solidFill>
            </a:rPr>
            <a:t/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chemeClr val="tx1"/>
              </a:solidFill>
            </a:rPr>
            <a:t>культуры </a:t>
          </a:r>
          <a:r>
            <a:rPr lang="ru-RU" sz="1200" b="1" dirty="0">
              <a:solidFill>
                <a:schemeClr val="tx1"/>
              </a:solidFill>
            </a:rPr>
            <a:t>и спорта Свердловского района на 2013-2017 годы</a:t>
          </a:r>
          <a:r>
            <a:rPr lang="ru-RU" sz="1200" b="1" dirty="0" smtClean="0">
              <a:solidFill>
                <a:schemeClr val="tx1"/>
              </a:solidFill>
            </a:rPr>
            <a:t>»</a:t>
          </a:r>
          <a:br>
            <a:rPr lang="ru-RU" sz="120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0,2%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0.475</cdr:y>
    </cdr:from>
    <cdr:to>
      <cdr:x>0.54148</cdr:x>
      <cdr:y>0.825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139998" y="2736304"/>
          <a:ext cx="792042" cy="2016224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0.39918</cdr:x>
      <cdr:y>0.4</cdr:y>
    </cdr:from>
    <cdr:to>
      <cdr:x>0.52567</cdr:x>
      <cdr:y>0.6125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>
          <a:off x="3635897" y="2304256"/>
          <a:ext cx="1152127" cy="122413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0.3625</cdr:y>
    </cdr:from>
    <cdr:to>
      <cdr:x>0.54148</cdr:x>
      <cdr:y>0.4375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3563885" y="2088232"/>
          <a:ext cx="1368155" cy="43204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0.37546</cdr:x>
      <cdr:y>0.275</cdr:y>
    </cdr:from>
    <cdr:to>
      <cdr:x>0.56519</cdr:x>
      <cdr:y>0.35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3419872" y="1584176"/>
          <a:ext cx="1728192" cy="432048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0.39127</cdr:x>
      <cdr:y>0.125</cdr:y>
    </cdr:from>
    <cdr:to>
      <cdr:x>0.5731</cdr:x>
      <cdr:y>0.3375</cdr:y>
    </cdr:to>
    <cdr:cxnSp macro="">
      <cdr:nvCxnSpPr>
        <cdr:cNvPr id="21" name="Прямая соединительная линия 20"/>
        <cdr:cNvCxnSpPr/>
      </cdr:nvCxnSpPr>
      <cdr:spPr>
        <a:xfrm xmlns:a="http://schemas.openxmlformats.org/drawingml/2006/main">
          <a:off x="3563888" y="720080"/>
          <a:ext cx="1656184" cy="1224136"/>
        </a:xfrm>
        <a:prstGeom xmlns:a="http://schemas.openxmlformats.org/drawingml/2006/main" prst="line">
          <a:avLst/>
        </a:prstGeom>
        <a:ln xmlns:a="http://schemas.openxmlformats.org/drawingml/2006/main" w="952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0.581</cdr:x>
      <cdr:y>0.15</cdr:y>
    </cdr:from>
    <cdr:to>
      <cdr:x>0.61263</cdr:x>
      <cdr:y>0.3375</cdr:y>
    </cdr:to>
    <cdr:cxnSp macro="">
      <cdr:nvCxnSpPr>
        <cdr:cNvPr id="24" name="Прямая соединительная линия 23"/>
        <cdr:cNvCxnSpPr/>
      </cdr:nvCxnSpPr>
      <cdr:spPr>
        <a:xfrm xmlns:a="http://schemas.openxmlformats.org/drawingml/2006/main" flipH="1">
          <a:off x="5292080" y="864096"/>
          <a:ext cx="288032" cy="1080120"/>
        </a:xfrm>
        <a:prstGeom xmlns:a="http://schemas.openxmlformats.org/drawingml/2006/main" prst="line">
          <a:avLst/>
        </a:prstGeom>
        <a:ln xmlns:a="http://schemas.openxmlformats.org/drawingml/2006/main" w="952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t>29.11.2016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89153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2017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230310,2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233310,2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-3000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2018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221472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224572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-3100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2019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222065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225265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-3200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804146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2017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205548,4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208548,4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-3000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2018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197148,7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200248,7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-3100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2019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197777,7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200977,7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-3200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2017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963052530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2018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466752694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2019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430033468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665886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90084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55510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 (на нефтепродукты)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9575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7095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907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10624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232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721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420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2017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881750"/>
              </p:ext>
            </p:extLst>
          </p:nvPr>
        </p:nvGraphicFramePr>
        <p:xfrm>
          <a:off x="755576" y="1750471"/>
          <a:ext cx="7632848" cy="429868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85792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56065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 (на нефтепродукты)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9575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7150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914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10704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233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726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425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2018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910503"/>
              </p:ext>
            </p:extLst>
          </p:nvPr>
        </p:nvGraphicFramePr>
        <p:xfrm>
          <a:off x="755576" y="1750471"/>
          <a:ext cx="7632848" cy="429868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86507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56623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 (на нефтепродукты)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9575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7207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921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10785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234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732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430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2019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2017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92222106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2018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674334255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2019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038782259"/>
              </p:ext>
            </p:extLst>
          </p:nvPr>
        </p:nvGraphicFramePr>
        <p:xfrm>
          <a:off x="780674" y="1430779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427150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208548,4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28210,4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626,7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10375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9918,9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133391,1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9644,8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11846,7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156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4348,8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46813" y="476672"/>
            <a:ext cx="8045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2017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976117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200248,7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28110,4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626,7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10375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3830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131562,3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9415,8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11973,7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156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4168,8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2018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131597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200977,7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28110,4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626,7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10375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4435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131686,3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9415,8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11973,7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156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4168,8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2019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2017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7924332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2018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796780611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326262924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402159714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63044477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768654566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83768" y="1843256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24,9%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7117483" y="1843257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24%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4921747" y="4581128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23,9%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57250" y="3484165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75,1%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5004048" y="346229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76%</a:t>
            </a:r>
            <a:endParaRPr lang="ru-RU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2864067" y="623731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76,1%</a:t>
            </a:r>
            <a:endParaRPr lang="ru-RU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2017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2018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2019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В бюджете 2017 года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планируется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/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9-ти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муниципальных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программ,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при этом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финансирование 5-ти наиболее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крупных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/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99,2% от всего объема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В бюджете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2018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года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планируется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/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9-ти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муниципальных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программ,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при этом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финансирование 5-ти наиболее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крупных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/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составляет 99,1%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от всего объема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033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В бюджете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года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планируется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/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9-ти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муниципальных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программ,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при этом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финансирование 5-ти наиболее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крупных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/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составляет 99,1%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от всего объема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программных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351917"/>
              </p:ext>
            </p:extLst>
          </p:nvPr>
        </p:nvGraphicFramePr>
        <p:xfrm>
          <a:off x="319171" y="1032345"/>
          <a:ext cx="8555836" cy="573645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156530,9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«Повышение эффективности муниципального управления в Свердловском районе Орловской области на 2014-2019 годы»</a:t>
                      </a:r>
                      <a:endParaRPr lang="ru-RU" sz="14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 на 2014-2019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8575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«Комплексное развитие систем коммунальной инфраструктуры Свердловского района Орловской области на 2015-2019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«Устойчивое развитие сельских территорий Свердловского района Орловской области на 2014-2017 годы и на период до 2020 года»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8526,2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«Обеспечение жильем молодых семей на 2015-2020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650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«Управление муниципальными финансами Свердловского района на 2015-2019 годы»</a:t>
                      </a:r>
                      <a:endParaRPr lang="ru-RU" sz="14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4198,8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«Развитие образования в Свердловском районе на 2014-2018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122250,1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«Развитие физической культуры и спорта Свердловского района на 2013-2017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«Развитие культуры, архивного дела, сохранение и реконструкция военно-мемориальных объектов в Свердловском районе в 2014-2018 годах»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11984,8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2017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702940"/>
              </p:ext>
            </p:extLst>
          </p:nvPr>
        </p:nvGraphicFramePr>
        <p:xfrm>
          <a:off x="319171" y="1032345"/>
          <a:ext cx="8555836" cy="573645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152242,9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«Повышение эффективности муниципального управления в Свердловском районе Орловской области на 2014-2019 годы»</a:t>
                      </a:r>
                      <a:endParaRPr lang="ru-RU" sz="14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 на 2014-2019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8575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«Комплексное развитие систем коммунальной инфраструктуры Свердловского района Орловской области на 2015-2019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«Устойчивое развитие сельских территорий Свердловского района Орловской области на 2014-2017 годы и на период до 2020 года»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2680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«Обеспечение жильем молодых семей на 2015-2020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650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«Управление муниципальными финансами Свердловского района на 2015-2019 годы»</a:t>
                      </a:r>
                      <a:endParaRPr lang="ru-RU" sz="14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4198,8</a:t>
                      </a:r>
                      <a:endParaRPr lang="ru-RU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«Развитие образования в Свердловском районе на 2014-2018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124052,3</a:t>
                      </a:r>
                      <a:endParaRPr lang="ru-RU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«Развитие физической культуры и спорта Свердловского района на 2013-2017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«Развитие культуры, архивного дела, сохранение и реконструкция военно-мемориальных объектов в Свердловском районе в 2014-2018 годах»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11755,8</a:t>
                      </a:r>
                      <a:endParaRPr lang="ru-RU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2018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2484454"/>
              </p:ext>
            </p:extLst>
          </p:nvPr>
        </p:nvGraphicFramePr>
        <p:xfrm>
          <a:off x="319171" y="1032345"/>
          <a:ext cx="8555836" cy="573645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152971,9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«Повышение эффективности муниципального управления в Свердловском районе Орловской области на 2014-2019 годы»</a:t>
                      </a:r>
                      <a:endParaRPr lang="ru-RU" sz="14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 на 2014-2019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8575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«Комплексное развитие систем коммунальной инфраструктуры Свердловского района Орловской области на 2015-2019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«Устойчивое развитие сельских территорий Свердловского района Орловской области на 2014-2017 годы и на период до 2020 года»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3280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«Обеспечение жильем молодых семей на 2015-2020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650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«Управление муниципальными финансами Свердловского района на 2015-2019 годы»</a:t>
                      </a:r>
                      <a:endParaRPr lang="ru-RU" sz="140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4198,8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«Развитие образования в Свердловском районе на 2014-2018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124176,3</a:t>
                      </a:r>
                      <a:endParaRPr lang="ru-RU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«Развитие физической культуры и спорта Свердловского района на 2013-2017 годы»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256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Муниципальная</a:t>
                      </a:r>
                      <a:r>
                        <a:rPr lang="ru-RU" sz="1400" baseline="0" dirty="0" smtClean="0"/>
                        <a:t> программа Свердловского района «Развитие культуры, архивного дела, сохранение и реконструкция военно-мемориальных объектов в Свердловском районе в 2014-2018 годах»</a:t>
                      </a:r>
                      <a:endParaRPr lang="ru-RU" sz="14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11755,8</a:t>
                      </a:r>
                      <a:endParaRPr lang="ru-RU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2017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022789020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2018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547220659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65168" y="188640"/>
            <a:ext cx="68146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2019 </a:t>
            </a: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020651219"/>
              </p:ext>
            </p:extLst>
          </p:nvPr>
        </p:nvGraphicFramePr>
        <p:xfrm>
          <a:off x="0" y="1052736"/>
          <a:ext cx="9108504" cy="5760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611</TotalTime>
  <Words>1150</Words>
  <Application>Microsoft Office PowerPoint</Application>
  <PresentationFormat>Экран (4:3)</PresentationFormat>
  <Paragraphs>352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Root</cp:lastModifiedBy>
  <cp:revision>36</cp:revision>
  <dcterms:created xsi:type="dcterms:W3CDTF">2016-11-25T12:32:53Z</dcterms:created>
  <dcterms:modified xsi:type="dcterms:W3CDTF">2016-11-29T10:25:44Z</dcterms:modified>
</cp:coreProperties>
</file>