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drawings/drawing1.xml" ContentType="application/vnd.openxmlformats-officedocument.drawingml.chartshapes+xml"/>
  <Override PartName="/ppt/charts/chart14.xml" ContentType="application/vnd.openxmlformats-officedocument.drawingml.chart+xml"/>
  <Override PartName="/ppt/drawings/drawing2.xml" ContentType="application/vnd.openxmlformats-officedocument.drawingml.chartshapes+xml"/>
  <Override PartName="/ppt/charts/chart15.xml" ContentType="application/vnd.openxmlformats-officedocument.drawingml.chart+xml"/>
  <Override PartName="/ppt/drawings/drawing3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69" r:id="rId4"/>
    <p:sldId id="270" r:id="rId5"/>
    <p:sldId id="259" r:id="rId6"/>
    <p:sldId id="271" r:id="rId7"/>
    <p:sldId id="272" r:id="rId8"/>
    <p:sldId id="260" r:id="rId9"/>
    <p:sldId id="273" r:id="rId10"/>
    <p:sldId id="274" r:id="rId11"/>
    <p:sldId id="264" r:id="rId12"/>
    <p:sldId id="275" r:id="rId13"/>
    <p:sldId id="276" r:id="rId14"/>
    <p:sldId id="265" r:id="rId15"/>
    <p:sldId id="277" r:id="rId16"/>
    <p:sldId id="278" r:id="rId17"/>
    <p:sldId id="262" r:id="rId18"/>
    <p:sldId id="263" r:id="rId19"/>
    <p:sldId id="268" r:id="rId20"/>
    <p:sldId id="279" r:id="rId21"/>
    <p:sldId id="280" r:id="rId22"/>
    <p:sldId id="267" r:id="rId23"/>
    <p:sldId id="283" r:id="rId24"/>
    <p:sldId id="282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424C"/>
    <a:srgbClr val="C84751"/>
    <a:srgbClr val="008A3E"/>
    <a:srgbClr val="EF6039"/>
    <a:srgbClr val="30E860"/>
    <a:srgbClr val="290CFC"/>
    <a:srgbClr val="B80000"/>
    <a:srgbClr val="FFC8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3" d="100"/>
          <a:sy n="113" d="100"/>
        </p:scale>
        <p:origin x="-1590" y="-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.xlsx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3.xlsx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14.xlsx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1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00B0F0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Pt>
            <c:idx val="2"/>
            <c:bubble3D val="0"/>
            <c:spPr>
              <a:solidFill>
                <a:srgbClr val="00B050"/>
              </a:solidFill>
            </c:spPr>
          </c:dPt>
          <c:dPt>
            <c:idx val="3"/>
            <c:bubble3D val="0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3.1986866334846771E-2"/>
                  <c:y val="-0.14536166988390178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Налоговые доходы
</a:t>
                    </a:r>
                    <a:r>
                      <a:rPr lang="ru-RU" b="1" dirty="0" smtClean="0"/>
                      <a:t>34,5%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23213338039904541"/>
                  <c:y val="-1.0098704310632168E-3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Дотации
</a:t>
                    </a:r>
                    <a:r>
                      <a:rPr lang="ru-RU" b="1" dirty="0" smtClean="0"/>
                      <a:t>7,1%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6.3590316765226501E-2"/>
                  <c:y val="1.5490683326852581E-2"/>
                </c:manualLayout>
              </c:layout>
              <c:tx>
                <c:rich>
                  <a:bodyPr/>
                  <a:lstStyle/>
                  <a:p>
                    <a:r>
                      <a:rPr lang="ru-RU" sz="1500" b="1" dirty="0" smtClean="0"/>
                      <a:t>Неналоговые </a:t>
                    </a:r>
                    <a:r>
                      <a:rPr lang="ru-RU" sz="1500" b="1" dirty="0"/>
                      <a:t>доходы
</a:t>
                    </a:r>
                    <a:r>
                      <a:rPr lang="ru-RU" sz="1500" b="1" dirty="0" smtClean="0"/>
                      <a:t>15,0%</a:t>
                    </a:r>
                    <a:endParaRPr lang="ru-RU" sz="1500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4.6942503394517339E-2"/>
                  <c:y val="0.34683841552327566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Субвенции
</a:t>
                    </a:r>
                    <a:r>
                      <a:rPr lang="ru-RU" b="1" dirty="0" smtClean="0"/>
                      <a:t>30,3%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0.14200434253697392"/>
                  <c:y val="7.0272139901122133E-2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/>
                      <a:t>Межбюджетные трансферты
</a:t>
                    </a:r>
                    <a:r>
                      <a:rPr lang="ru-RU" sz="1200" dirty="0" smtClean="0"/>
                      <a:t>3,4%</a:t>
                    </a:r>
                    <a:endParaRPr lang="ru-RU" sz="12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8.7530282677181757E-4"/>
                  <c:y val="1.3778850961004344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Субсидии
</a:t>
                    </a:r>
                    <a:r>
                      <a:rPr lang="ru-RU" dirty="0" smtClean="0"/>
                      <a:t>9,7%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Налоговые доходы</c:v>
                </c:pt>
                <c:pt idx="1">
                  <c:v>Дотации</c:v>
                </c:pt>
                <c:pt idx="2">
                  <c:v>Неналоговые доходы</c:v>
                </c:pt>
                <c:pt idx="3">
                  <c:v>Субвенции</c:v>
                </c:pt>
                <c:pt idx="4">
                  <c:v>Межбюджетные трансферты</c:v>
                </c:pt>
                <c:pt idx="5">
                  <c:v>Субсидии</c:v>
                </c:pt>
              </c:strCache>
            </c:strRef>
          </c:cat>
          <c:val>
            <c:numRef>
              <c:f>Лист1!$B$2:$B$7</c:f>
              <c:numCache>
                <c:formatCode>0%</c:formatCode>
                <c:ptCount val="6"/>
                <c:pt idx="0">
                  <c:v>0.37800000000000028</c:v>
                </c:pt>
                <c:pt idx="1">
                  <c:v>7.1000000000000021E-2</c:v>
                </c:pt>
                <c:pt idx="2">
                  <c:v>0.10600000000000002</c:v>
                </c:pt>
                <c:pt idx="3">
                  <c:v>0.35800000000000026</c:v>
                </c:pt>
                <c:pt idx="4">
                  <c:v>2.4000000000000021E-2</c:v>
                </c:pt>
                <c:pt idx="5">
                  <c:v>6.3000000000000014E-2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00B0F0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Pt>
            <c:idx val="2"/>
            <c:bubble3D val="0"/>
            <c:spPr>
              <a:solidFill>
                <a:srgbClr val="00B050"/>
              </a:solidFill>
            </c:spPr>
          </c:dPt>
          <c:dPt>
            <c:idx val="3"/>
            <c:bubble3D val="0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3.5597828134425018E-2"/>
                  <c:y val="-0.42369445929618926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Налоговые доходы
</a:t>
                    </a:r>
                    <a:r>
                      <a:rPr lang="ru-RU" b="1" dirty="0" smtClean="0"/>
                      <a:t>37,4%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18880183880410645"/>
                  <c:y val="5.1349763220753249E-2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Дотации
</a:t>
                    </a:r>
                    <a:r>
                      <a:rPr lang="ru-RU" b="1" dirty="0" smtClean="0"/>
                      <a:t>7,4%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0"/>
                  <c:y val="-1.2067235584935007E-2"/>
                </c:manualLayout>
              </c:layout>
              <c:tx>
                <c:rich>
                  <a:bodyPr/>
                  <a:lstStyle/>
                  <a:p>
                    <a:r>
                      <a:rPr lang="ru-RU" sz="1500" b="1" dirty="0" smtClean="0"/>
                      <a:t>Неналоговые </a:t>
                    </a:r>
                    <a:r>
                      <a:rPr lang="ru-RU" sz="1500" b="1" dirty="0"/>
                      <a:t>доходы
</a:t>
                    </a:r>
                    <a:r>
                      <a:rPr lang="ru-RU" sz="1500" b="1" dirty="0" smtClean="0"/>
                      <a:t>13,8%</a:t>
                    </a:r>
                    <a:endParaRPr lang="ru-RU" sz="1500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"/>
                  <c:y val="-0.13266559791967544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Субвенции
</a:t>
                    </a:r>
                    <a:r>
                      <a:rPr lang="ru-RU" b="1" dirty="0" smtClean="0"/>
                      <a:t>33,6%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tx>
                <c:rich>
                  <a:bodyPr/>
                  <a:lstStyle/>
                  <a:p>
                    <a:r>
                      <a:rPr lang="ru-RU" dirty="0"/>
                      <a:t>Субсидии
</a:t>
                    </a:r>
                    <a:r>
                      <a:rPr lang="ru-RU" dirty="0" smtClean="0"/>
                      <a:t>7,8%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Лист1!$A$2:$A$6</c:f>
              <c:strCache>
                <c:ptCount val="5"/>
                <c:pt idx="0">
                  <c:v>Налоговые доходы</c:v>
                </c:pt>
                <c:pt idx="1">
                  <c:v>Дотации</c:v>
                </c:pt>
                <c:pt idx="2">
                  <c:v>Неналоговые доходы</c:v>
                </c:pt>
                <c:pt idx="3">
                  <c:v>Субвенции</c:v>
                </c:pt>
                <c:pt idx="4">
                  <c:v>Субсидии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0.41500000000000026</c:v>
                </c:pt>
                <c:pt idx="1">
                  <c:v>8.0000000000000043E-2</c:v>
                </c:pt>
                <c:pt idx="2">
                  <c:v>0.10900000000000007</c:v>
                </c:pt>
                <c:pt idx="3">
                  <c:v>0.34900000000000025</c:v>
                </c:pt>
                <c:pt idx="4">
                  <c:v>4.7000000000000014E-2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00B0F0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Pt>
            <c:idx val="2"/>
            <c:bubble3D val="0"/>
            <c:spPr>
              <a:solidFill>
                <a:srgbClr val="00B050"/>
              </a:solidFill>
            </c:spPr>
          </c:dPt>
          <c:dPt>
            <c:idx val="3"/>
            <c:bubble3D val="0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2.837590453526851E-2"/>
                  <c:y val="-0.451252161218198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Налоговые доходы
</a:t>
                    </a:r>
                    <a:r>
                      <a:rPr lang="ru-RU" b="1" dirty="0" smtClean="0"/>
                      <a:t>40,6%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0.21227309050136531"/>
                  <c:y val="0.12024401802577492"/>
                </c:manualLayout>
              </c:layout>
              <c:tx>
                <c:rich>
                  <a:bodyPr/>
                  <a:lstStyle/>
                  <a:p>
                    <a:r>
                      <a:rPr lang="ru-RU" b="1" dirty="0"/>
                      <a:t>Дотации
</a:t>
                    </a:r>
                    <a:r>
                      <a:rPr lang="ru-RU" b="1" dirty="0" smtClean="0"/>
                      <a:t>8,0%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7.2219235991565128E-2"/>
                  <c:y val="-7.5449733015776024E-2"/>
                </c:manualLayout>
              </c:layout>
              <c:tx>
                <c:rich>
                  <a:bodyPr/>
                  <a:lstStyle/>
                  <a:p>
                    <a:r>
                      <a:rPr lang="ru-RU" sz="1500" b="1" dirty="0" smtClean="0"/>
                      <a:t>Неналоговые </a:t>
                    </a:r>
                    <a:r>
                      <a:rPr lang="ru-RU" sz="1500" b="1" dirty="0"/>
                      <a:t>доходы
</a:t>
                    </a:r>
                    <a:r>
                      <a:rPr lang="ru-RU" sz="1500" b="1" dirty="0" smtClean="0"/>
                      <a:t>16,1%</a:t>
                    </a:r>
                    <a:endParaRPr lang="ru-RU" sz="1500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"/>
                  <c:y val="-0.13266559791967544"/>
                </c:manualLayout>
              </c:layout>
              <c:tx>
                <c:rich>
                  <a:bodyPr/>
                  <a:lstStyle/>
                  <a:p>
                    <a:r>
                      <a:rPr lang="ru-RU" b="1" dirty="0" smtClean="0"/>
                      <a:t>Субвенции24,0%</a:t>
                    </a:r>
                    <a:endParaRPr lang="ru-RU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3.3305862538645481E-2"/>
                  <c:y val="3.4447127402510866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Субсидии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11,3%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Лист1!$A$2:$A$6</c:f>
              <c:strCache>
                <c:ptCount val="5"/>
                <c:pt idx="0">
                  <c:v>Налоговые доходы</c:v>
                </c:pt>
                <c:pt idx="1">
                  <c:v>Дотации</c:v>
                </c:pt>
                <c:pt idx="2">
                  <c:v>Неналоговые доходы</c:v>
                </c:pt>
                <c:pt idx="3">
                  <c:v>Субвенции</c:v>
                </c:pt>
                <c:pt idx="4">
                  <c:v>Субсидии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0.41300000000000026</c:v>
                </c:pt>
                <c:pt idx="1">
                  <c:v>7.900000000000007E-2</c:v>
                </c:pt>
                <c:pt idx="2">
                  <c:v>0.12100000000000002</c:v>
                </c:pt>
                <c:pt idx="3">
                  <c:v>0.33100000000000041</c:v>
                </c:pt>
                <c:pt idx="4">
                  <c:v>5.6000000000000001E-2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92D050"/>
              </a:solidFill>
            </c:spPr>
          </c:dPt>
          <c:dPt>
            <c:idx val="1"/>
            <c:bubble3D val="0"/>
            <c:spPr>
              <a:solidFill>
                <a:srgbClr val="7030A0"/>
              </a:solidFill>
            </c:spPr>
          </c:dPt>
          <c:dPt>
            <c:idx val="2"/>
            <c:bubble3D val="0"/>
            <c:spPr>
              <a:solidFill>
                <a:srgbClr val="FFFF00"/>
              </a:solidFill>
            </c:spPr>
          </c:dPt>
          <c:dPt>
            <c:idx val="4"/>
            <c:bubble3D val="0"/>
            <c:spPr>
              <a:solidFill>
                <a:srgbClr val="290CFC"/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Pt>
            <c:idx val="6"/>
            <c:bubble3D val="0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6.4477076203117892E-2"/>
                  <c:y val="-1.1471328147709632E-4"/>
                </c:manualLayout>
              </c:layout>
              <c:tx>
                <c:rich>
                  <a:bodyPr/>
                  <a:lstStyle/>
                  <a:p>
                    <a:r>
                      <a:rPr lang="ru-RU" sz="2400" b="1" dirty="0"/>
                      <a:t>НДФЛ
</a:t>
                    </a:r>
                    <a:r>
                      <a:rPr lang="ru-RU" sz="2400" b="1" dirty="0" smtClean="0"/>
                      <a:t>50,9%</a:t>
                    </a:r>
                    <a:endParaRPr lang="ru-RU" sz="2400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4.4006152809352633E-2"/>
                  <c:y val="2.422390662833507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Госпошлина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1,0%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15496651697370434"/>
                  <c:y val="5.179352218094489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Акцизы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7,1%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8.4490052653601752E-2"/>
                  <c:y val="0.130864645176411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Неналоговые доходы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36,0%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0.18534636710226574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Налоги на совокупный доход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5,0%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9.4021218208372045E-2"/>
                  <c:y val="-0.2306870773871397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Акцизы
</a:t>
                    </a:r>
                    <a:r>
                      <a:rPr lang="ru-RU" dirty="0" smtClean="0"/>
                      <a:t>7,3%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-6.0735889075416973E-2"/>
                  <c:y val="1.4496106216508679E-2"/>
                </c:manualLayout>
              </c:layout>
              <c:tx>
                <c:rich>
                  <a:bodyPr/>
                  <a:lstStyle/>
                  <a:p>
                    <a:r>
                      <a:rPr lang="ru-RU" b="0" dirty="0"/>
                      <a:t>Неналоговые доходы
</a:t>
                    </a:r>
                    <a:r>
                      <a:rPr lang="ru-RU" b="0" dirty="0" smtClean="0"/>
                      <a:t>27,7%</a:t>
                    </a:r>
                    <a:endParaRPr lang="ru-RU" b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Лист1!$A$2:$A$6</c:f>
              <c:strCache>
                <c:ptCount val="5"/>
                <c:pt idx="0">
                  <c:v>НДФЛ</c:v>
                </c:pt>
                <c:pt idx="1">
                  <c:v>Госпошлина</c:v>
                </c:pt>
                <c:pt idx="2">
                  <c:v>Акцизы</c:v>
                </c:pt>
                <c:pt idx="3">
                  <c:v>Неналоговые доходы</c:v>
                </c:pt>
                <c:pt idx="4">
                  <c:v>Налоги на совокупный доход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0.59399999999999997</c:v>
                </c:pt>
                <c:pt idx="1">
                  <c:v>1.0999999999999998E-2</c:v>
                </c:pt>
                <c:pt idx="2">
                  <c:v>8.3000000000000046E-2</c:v>
                </c:pt>
                <c:pt idx="3">
                  <c:v>0.255</c:v>
                </c:pt>
                <c:pt idx="4">
                  <c:v>5.7000000000000023E-2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92D050"/>
              </a:solidFill>
            </c:spPr>
          </c:dPt>
          <c:dPt>
            <c:idx val="1"/>
            <c:bubble3D val="0"/>
            <c:spPr>
              <a:solidFill>
                <a:srgbClr val="7030A0"/>
              </a:solidFill>
            </c:spPr>
          </c:dPt>
          <c:dPt>
            <c:idx val="2"/>
            <c:bubble3D val="0"/>
            <c:spPr>
              <a:solidFill>
                <a:srgbClr val="FFFF00"/>
              </a:solidFill>
            </c:spPr>
          </c:dPt>
          <c:dPt>
            <c:idx val="4"/>
            <c:bubble3D val="0"/>
            <c:spPr>
              <a:solidFill>
                <a:srgbClr val="290CFC"/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Pt>
            <c:idx val="6"/>
            <c:bubble3D val="0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6.4477076203117892E-2"/>
                  <c:y val="-1.1471328147709632E-4"/>
                </c:manualLayout>
              </c:layout>
              <c:tx>
                <c:rich>
                  <a:bodyPr/>
                  <a:lstStyle/>
                  <a:p>
                    <a:r>
                      <a:rPr lang="ru-RU" sz="2400" b="1" dirty="0"/>
                      <a:t>НДФЛ
</a:t>
                    </a:r>
                    <a:r>
                      <a:rPr lang="ru-RU" sz="2400" b="1" dirty="0" smtClean="0"/>
                      <a:t>54,1%</a:t>
                    </a:r>
                    <a:endParaRPr lang="ru-RU" sz="2400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4.4006152809352633E-2"/>
                  <c:y val="2.422390662833507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Госпошлина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1,1%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15496651697370434"/>
                  <c:y val="5.179352218094489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Акцизы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7,8%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8.4490052653601752E-2"/>
                  <c:y val="0.130864645176411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Неналоговые доходы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32,7%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0.18534636710226574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Налоги на совокупный доход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4,3%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9.4021218208372045E-2"/>
                  <c:y val="-0.2306870773871397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Акцизы
</a:t>
                    </a:r>
                    <a:r>
                      <a:rPr lang="ru-RU" dirty="0" smtClean="0"/>
                      <a:t>7,3%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-6.0735889075416973E-2"/>
                  <c:y val="1.4496106216508679E-2"/>
                </c:manualLayout>
              </c:layout>
              <c:tx>
                <c:rich>
                  <a:bodyPr/>
                  <a:lstStyle/>
                  <a:p>
                    <a:r>
                      <a:rPr lang="ru-RU" b="0" dirty="0"/>
                      <a:t>Неналоговые доходы
</a:t>
                    </a:r>
                    <a:r>
                      <a:rPr lang="ru-RU" b="0" dirty="0" smtClean="0"/>
                      <a:t>27,7%</a:t>
                    </a:r>
                    <a:endParaRPr lang="ru-RU" b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Лист1!$A$2:$A$6</c:f>
              <c:strCache>
                <c:ptCount val="5"/>
                <c:pt idx="0">
                  <c:v>НДФЛ</c:v>
                </c:pt>
                <c:pt idx="1">
                  <c:v>Госпошлина</c:v>
                </c:pt>
                <c:pt idx="2">
                  <c:v>Акцизы</c:v>
                </c:pt>
                <c:pt idx="3">
                  <c:v>Неналоговые доходы</c:v>
                </c:pt>
                <c:pt idx="4">
                  <c:v>Налоги на совокупный доход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0.58699999999999997</c:v>
                </c:pt>
                <c:pt idx="1">
                  <c:v>1.0999999999999998E-2</c:v>
                </c:pt>
                <c:pt idx="2">
                  <c:v>8.2000000000000003E-2</c:v>
                </c:pt>
                <c:pt idx="3">
                  <c:v>0.26400000000000001</c:v>
                </c:pt>
                <c:pt idx="4">
                  <c:v>5.6000000000000001E-2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92D050"/>
              </a:solidFill>
            </c:spPr>
          </c:dPt>
          <c:dPt>
            <c:idx val="1"/>
            <c:bubble3D val="0"/>
            <c:spPr>
              <a:solidFill>
                <a:srgbClr val="7030A0"/>
              </a:solidFill>
            </c:spPr>
          </c:dPt>
          <c:dPt>
            <c:idx val="2"/>
            <c:bubble3D val="0"/>
            <c:spPr>
              <a:solidFill>
                <a:srgbClr val="FFFF00"/>
              </a:solidFill>
            </c:spPr>
          </c:dPt>
          <c:dPt>
            <c:idx val="4"/>
            <c:bubble3D val="0"/>
            <c:spPr>
              <a:solidFill>
                <a:srgbClr val="290CFC"/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Pt>
            <c:idx val="6"/>
            <c:bubble3D val="0"/>
            <c:spPr>
              <a:solidFill>
                <a:srgbClr val="0070C0"/>
              </a:solidFill>
            </c:spPr>
          </c:dPt>
          <c:dLbls>
            <c:dLbl>
              <c:idx val="0"/>
              <c:layout>
                <c:manualLayout>
                  <c:x val="6.4477076203117892E-2"/>
                  <c:y val="-1.1471328147709632E-4"/>
                </c:manualLayout>
              </c:layout>
              <c:tx>
                <c:rich>
                  <a:bodyPr/>
                  <a:lstStyle/>
                  <a:p>
                    <a:r>
                      <a:rPr lang="ru-RU" sz="2400" b="1" dirty="0"/>
                      <a:t>НДФЛ
</a:t>
                    </a:r>
                    <a:r>
                      <a:rPr lang="ru-RU" sz="2400" b="1" dirty="0" smtClean="0"/>
                      <a:t>52,8%</a:t>
                    </a:r>
                    <a:endParaRPr lang="ru-RU" sz="2400" b="1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4.4006152809352633E-2"/>
                  <c:y val="2.422390662833507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Госпошлина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1,2%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15496651697370434"/>
                  <c:y val="5.179352218094489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Акцизы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7,8%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8.4490052653601752E-2"/>
                  <c:y val="0.130864645176411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Неналоговые доходы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34,2%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0.18534636710226574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Налоги на совокупный доход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4,0%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9.4021218208372045E-2"/>
                  <c:y val="-0.2306870773871397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Акцизы
</a:t>
                    </a:r>
                    <a:r>
                      <a:rPr lang="ru-RU" dirty="0" smtClean="0"/>
                      <a:t>7,3%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-6.0735889075416973E-2"/>
                  <c:y val="1.4496106216508679E-2"/>
                </c:manualLayout>
              </c:layout>
              <c:tx>
                <c:rich>
                  <a:bodyPr/>
                  <a:lstStyle/>
                  <a:p>
                    <a:r>
                      <a:rPr lang="ru-RU" b="0" dirty="0"/>
                      <a:t>Неналоговые доходы
</a:t>
                    </a:r>
                    <a:r>
                      <a:rPr lang="ru-RU" b="0" dirty="0" smtClean="0"/>
                      <a:t>27,7%</a:t>
                    </a:r>
                    <a:endParaRPr lang="ru-RU" b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Лист1!$A$2:$A$6</c:f>
              <c:strCache>
                <c:ptCount val="5"/>
                <c:pt idx="0">
                  <c:v>НДФЛ</c:v>
                </c:pt>
                <c:pt idx="1">
                  <c:v>Госпошлина</c:v>
                </c:pt>
                <c:pt idx="2">
                  <c:v>Акцизы</c:v>
                </c:pt>
                <c:pt idx="3">
                  <c:v>Неналоговые доходы</c:v>
                </c:pt>
                <c:pt idx="4">
                  <c:v>Налоги на совокупный доход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0.56599999999999995</c:v>
                </c:pt>
                <c:pt idx="1">
                  <c:v>1.0999999999999998E-2</c:v>
                </c:pt>
                <c:pt idx="2">
                  <c:v>7.6999999999999999E-2</c:v>
                </c:pt>
                <c:pt idx="3">
                  <c:v>0.29300000000000026</c:v>
                </c:pt>
                <c:pt idx="4">
                  <c:v>5.3000000000000012E-2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38459793967847"/>
          <c:y val="0.15720208081812401"/>
          <c:w val="0.54214796724930669"/>
          <c:h val="0.75549499325332081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1"/>
            <c:bubble3D val="0"/>
            <c:spPr>
              <a:solidFill>
                <a:srgbClr val="30E860"/>
              </a:solidFill>
            </c:spPr>
          </c:dPt>
          <c:dPt>
            <c:idx val="2"/>
            <c:bubble3D val="0"/>
            <c:spPr>
              <a:solidFill>
                <a:srgbClr val="0070C0"/>
              </a:solidFill>
            </c:spPr>
          </c:dPt>
          <c:dPt>
            <c:idx val="3"/>
            <c:bubble3D val="0"/>
            <c:spPr>
              <a:solidFill>
                <a:srgbClr val="FFC00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6"/>
            <c:bubble3D val="0"/>
            <c:spPr>
              <a:solidFill>
                <a:srgbClr val="7030A0"/>
              </a:solidFill>
            </c:spPr>
          </c:dPt>
          <c:dPt>
            <c:idx val="7"/>
            <c:bubble3D val="0"/>
            <c:spPr>
              <a:solidFill>
                <a:srgbClr val="EF6039"/>
              </a:solidFill>
            </c:spPr>
          </c:dPt>
          <c:dLbls>
            <c:dLbl>
              <c:idx val="0"/>
              <c:layout>
                <c:manualLayout>
                  <c:x val="5.1251695785075845E-2"/>
                  <c:y val="3.0264008238051188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Образование
</a:t>
                    </a:r>
                    <a:r>
                      <a:rPr lang="ru-RU" dirty="0" smtClean="0"/>
                      <a:t>67,1%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6.5268614394527039E-2"/>
                  <c:y val="0.11385448476670691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/>
                      <a:t>Муниципальный</a:t>
                    </a:r>
                    <a:r>
                      <a:rPr lang="ru-RU" sz="1400" baseline="0" dirty="0" smtClean="0"/>
                      <a:t> долг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0,3%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10441755197434738"/>
                  <c:y val="9.3338541296783054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ЖКХ</a:t>
                    </a:r>
                    <a:br>
                      <a:rPr lang="ru-RU" dirty="0" smtClean="0"/>
                    </a:br>
                    <a:r>
                      <a:rPr lang="ru-RU" dirty="0" smtClean="0"/>
                      <a:t>2,3%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2.6196630547676156E-2"/>
                  <c:y val="-5.2907286414317203E-2"/>
                </c:manualLayout>
              </c:layout>
              <c:tx>
                <c:rich>
                  <a:bodyPr/>
                  <a:lstStyle/>
                  <a:p>
                    <a:r>
                      <a:rPr lang="ru-RU" sz="1600" b="0" i="0" u="none" strike="noStrike" baseline="0" dirty="0" smtClean="0">
                        <a:effectLst/>
                      </a:rPr>
                      <a:t>Социальная политика</a:t>
                    </a:r>
                    <a:r>
                      <a:rPr lang="ru-RU" sz="1800" b="0" i="0" u="none" strike="noStrike" baseline="0" dirty="0" smtClean="0">
                        <a:effectLst/>
                      </a:rPr>
                      <a:t/>
                    </a:r>
                    <a:br>
                      <a:rPr lang="ru-RU" sz="1800" b="0" i="0" u="none" strike="noStrike" baseline="0" dirty="0" smtClean="0">
                        <a:effectLst/>
                      </a:rPr>
                    </a:br>
                    <a:r>
                      <a:rPr lang="ru-RU" sz="1800" b="0" i="0" u="none" strike="noStrike" baseline="0" dirty="0" smtClean="0">
                        <a:effectLst/>
                      </a:rPr>
                      <a:t>5,2</a:t>
                    </a:r>
                    <a:r>
                      <a:rPr lang="ru-RU" dirty="0" smtClean="0"/>
                      <a:t>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4.2069739447910516E-2"/>
                  <c:y val="-7.8331972161068103E-2"/>
                </c:manualLayout>
              </c:layout>
              <c:tx>
                <c:rich>
                  <a:bodyPr/>
                  <a:lstStyle/>
                  <a:p>
                    <a:r>
                      <a:rPr lang="ru-RU" sz="1800" b="0" i="0" u="none" strike="noStrike" baseline="0" dirty="0" smtClean="0">
                        <a:effectLst/>
                      </a:rPr>
                      <a:t>Культура</a:t>
                    </a:r>
                    <a:br>
                      <a:rPr lang="ru-RU" sz="1800" b="0" i="0" u="none" strike="noStrike" baseline="0" dirty="0" smtClean="0">
                        <a:effectLst/>
                      </a:rPr>
                    </a:br>
                    <a:r>
                      <a:rPr lang="ru-RU" sz="1800" b="0" i="0" u="none" strike="noStrike" baseline="0" dirty="0" smtClean="0">
                        <a:effectLst/>
                      </a:rPr>
                      <a:t>3,3</a:t>
                    </a:r>
                    <a:r>
                      <a:rPr lang="ru-RU" sz="1600" dirty="0" smtClean="0"/>
                      <a:t>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6.8294781721500872E-2"/>
                  <c:y val="3.8331794616859614E-2"/>
                </c:manualLayout>
              </c:layout>
              <c:tx>
                <c:rich>
                  <a:bodyPr/>
                  <a:lstStyle/>
                  <a:p>
                    <a:r>
                      <a:rPr lang="ru-RU" sz="1100" b="0" i="0" u="none" strike="noStrike" baseline="0" dirty="0" smtClean="0">
                        <a:effectLst/>
                      </a:rPr>
                      <a:t>Общегосударственные вопросы</a:t>
                    </a:r>
                    <a:r>
                      <a:rPr lang="ru-RU" sz="1400" b="0" i="0" u="none" strike="noStrike" baseline="0" dirty="0" smtClean="0">
                        <a:effectLst/>
                      </a:rPr>
                      <a:t/>
                    </a:r>
                    <a:br>
                      <a:rPr lang="ru-RU" sz="1400" b="0" i="0" u="none" strike="noStrike" baseline="0" dirty="0" smtClean="0">
                        <a:effectLst/>
                      </a:rPr>
                    </a:br>
                    <a:r>
                      <a:rPr lang="ru-RU" sz="1400" b="0" i="0" u="none" strike="noStrike" baseline="0" dirty="0" smtClean="0">
                        <a:effectLst/>
                      </a:rPr>
                      <a:t>12,8</a:t>
                    </a:r>
                    <a:r>
                      <a:rPr lang="ru-RU" sz="1400" dirty="0" smtClean="0"/>
                      <a:t>%</a:t>
                    </a:r>
                    <a:endParaRPr lang="ru-RU" sz="14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-0.13137390952483363"/>
                  <c:y val="-4.5096228961011399E-3"/>
                </c:manualLayout>
              </c:layout>
              <c:tx>
                <c:rich>
                  <a:bodyPr/>
                  <a:lstStyle/>
                  <a:p>
                    <a:r>
                      <a:rPr lang="ru-RU" sz="1600" dirty="0"/>
                      <a:t>Национальная </a:t>
                    </a:r>
                    <a:r>
                      <a:rPr lang="ru-RU" sz="1600" dirty="0" smtClean="0"/>
                      <a:t>оборона</a:t>
                    </a:r>
                    <a:r>
                      <a:rPr lang="ru-RU" sz="1600" dirty="0"/>
                      <a:t>
</a:t>
                    </a:r>
                    <a:r>
                      <a:rPr lang="ru-RU" sz="1600" dirty="0" smtClean="0"/>
                      <a:t>0,3%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7"/>
              <c:layout>
                <c:manualLayout>
                  <c:x val="9.1773696908294553E-2"/>
                  <c:y val="-2.35262055251758E-2"/>
                </c:manualLayout>
              </c:layout>
              <c:tx>
                <c:rich>
                  <a:bodyPr/>
                  <a:lstStyle/>
                  <a:p>
                    <a:r>
                      <a:rPr lang="ru-RU" sz="1600" b="0" i="0" u="none" strike="noStrike" baseline="0" dirty="0" smtClean="0">
                        <a:effectLst/>
                      </a:rPr>
                      <a:t>Национальная экономика</a:t>
                    </a:r>
                    <a:r>
                      <a:rPr lang="ru-RU" sz="1400" dirty="0" smtClean="0"/>
                      <a:t>
7,0%</a:t>
                    </a:r>
                    <a:endParaRPr lang="ru-RU" sz="14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8"/>
              <c:layout>
                <c:manualLayout>
                  <c:x val="0.31904418877005564"/>
                  <c:y val="5.6370286201264119E-4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/>
                      <a:t>Межбюджетные трансферты</a:t>
                    </a:r>
                    <a:r>
                      <a:rPr lang="ru-RU" dirty="0"/>
                      <a:t>
</a:t>
                    </a:r>
                    <a:r>
                      <a:rPr lang="ru-RU" sz="1600" dirty="0" smtClean="0"/>
                      <a:t>1,4%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9"/>
              <c:layout>
                <c:manualLayout>
                  <c:x val="0.42378089488527815"/>
                  <c:y val="7.1707265109012139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ФК и спорт
</a:t>
                    </a:r>
                    <a:r>
                      <a:rPr lang="ru-RU" dirty="0" smtClean="0"/>
                      <a:t>0,3%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Лист1!$A$2:$A$11</c:f>
              <c:strCache>
                <c:ptCount val="10"/>
                <c:pt idx="0">
                  <c:v>Образование</c:v>
                </c:pt>
                <c:pt idx="1">
                  <c:v>Муниципальный долг</c:v>
                </c:pt>
                <c:pt idx="2">
                  <c:v>ЖКХ</c:v>
                </c:pt>
                <c:pt idx="3">
                  <c:v>Социальная политика</c:v>
                </c:pt>
                <c:pt idx="4">
                  <c:v>Культура</c:v>
                </c:pt>
                <c:pt idx="5">
                  <c:v>Общегосударственные вопросы</c:v>
                </c:pt>
                <c:pt idx="6">
                  <c:v>Национальная оборона</c:v>
                </c:pt>
                <c:pt idx="7">
                  <c:v>Национальная экономика</c:v>
                </c:pt>
                <c:pt idx="8">
                  <c:v>Межбюджетные трансферты</c:v>
                </c:pt>
                <c:pt idx="9">
                  <c:v>ФК и спорт</c:v>
                </c:pt>
              </c:strCache>
            </c:strRef>
          </c:cat>
          <c:val>
            <c:numRef>
              <c:f>Лист1!$B$2:$B$11</c:f>
              <c:numCache>
                <c:formatCode>0%</c:formatCode>
                <c:ptCount val="10"/>
                <c:pt idx="0">
                  <c:v>0.61000000000000054</c:v>
                </c:pt>
                <c:pt idx="1">
                  <c:v>4.0000000000000044E-3</c:v>
                </c:pt>
                <c:pt idx="2">
                  <c:v>6.6000000000000003E-2</c:v>
                </c:pt>
                <c:pt idx="3">
                  <c:v>6.0000000000000032E-2</c:v>
                </c:pt>
                <c:pt idx="4">
                  <c:v>3.5999999999999997E-2</c:v>
                </c:pt>
                <c:pt idx="5">
                  <c:v>0.129</c:v>
                </c:pt>
                <c:pt idx="6">
                  <c:v>3.0000000000000022E-3</c:v>
                </c:pt>
                <c:pt idx="7">
                  <c:v>7.5999999999999998E-2</c:v>
                </c:pt>
                <c:pt idx="8">
                  <c:v>1.4E-2</c:v>
                </c:pt>
                <c:pt idx="9">
                  <c:v>2.0000000000000022E-3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38459793967847"/>
          <c:y val="0.15720208081812401"/>
          <c:w val="0.54214796724930669"/>
          <c:h val="0.75549499325332081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1"/>
            <c:bubble3D val="0"/>
            <c:spPr>
              <a:solidFill>
                <a:srgbClr val="30E860"/>
              </a:solidFill>
            </c:spPr>
          </c:dPt>
          <c:dPt>
            <c:idx val="2"/>
            <c:bubble3D val="0"/>
            <c:spPr>
              <a:solidFill>
                <a:srgbClr val="0070C0"/>
              </a:solidFill>
            </c:spPr>
          </c:dPt>
          <c:dPt>
            <c:idx val="3"/>
            <c:bubble3D val="0"/>
            <c:spPr>
              <a:solidFill>
                <a:srgbClr val="FFC00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6"/>
            <c:bubble3D val="0"/>
            <c:spPr>
              <a:solidFill>
                <a:srgbClr val="7030A0"/>
              </a:solidFill>
            </c:spPr>
          </c:dPt>
          <c:dPt>
            <c:idx val="7"/>
            <c:bubble3D val="0"/>
            <c:spPr>
              <a:solidFill>
                <a:srgbClr val="EF6039"/>
              </a:solidFill>
            </c:spPr>
          </c:dPt>
          <c:dLbls>
            <c:dLbl>
              <c:idx val="0"/>
              <c:layout>
                <c:manualLayout>
                  <c:x val="5.1251695785075845E-2"/>
                  <c:y val="3.0264008238051188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Образование
</a:t>
                    </a:r>
                    <a:r>
                      <a:rPr lang="ru-RU" dirty="0" smtClean="0"/>
                      <a:t>66,0%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9.1624630902376915E-3"/>
                  <c:y val="-2.2549889922590747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/>
                      <a:t>Муниципальный</a:t>
                    </a:r>
                    <a:r>
                      <a:rPr lang="ru-RU" sz="1400" baseline="0" dirty="0" smtClean="0"/>
                      <a:t> долг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0,4%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20797383369228103"/>
                  <c:y val="-9.758273560116459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ЖКХ</a:t>
                    </a:r>
                    <a:br>
                      <a:rPr lang="ru-RU" dirty="0" smtClean="0"/>
                    </a:br>
                    <a:r>
                      <a:rPr lang="ru-RU" dirty="0" smtClean="0"/>
                      <a:t>1,4%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9.9009513723755452E-2"/>
                  <c:y val="-0.23329202471415375"/>
                </c:manualLayout>
              </c:layout>
              <c:tx>
                <c:rich>
                  <a:bodyPr/>
                  <a:lstStyle/>
                  <a:p>
                    <a:r>
                      <a:rPr lang="ru-RU" sz="1600" b="0" i="0" u="none" strike="noStrike" baseline="0" dirty="0" smtClean="0">
                        <a:effectLst/>
                      </a:rPr>
                      <a:t>Социальная политика</a:t>
                    </a:r>
                    <a:r>
                      <a:rPr lang="ru-RU" sz="1800" b="0" i="0" u="none" strike="noStrike" baseline="0" dirty="0" smtClean="0">
                        <a:effectLst/>
                      </a:rPr>
                      <a:t/>
                    </a:r>
                    <a:br>
                      <a:rPr lang="ru-RU" sz="1800" b="0" i="0" u="none" strike="noStrike" baseline="0" dirty="0" smtClean="0">
                        <a:effectLst/>
                      </a:rPr>
                    </a:br>
                    <a:r>
                      <a:rPr lang="ru-RU" sz="1800" b="0" i="0" u="none" strike="noStrike" baseline="0" dirty="0" smtClean="0">
                        <a:effectLst/>
                      </a:rPr>
                      <a:t>6,2</a:t>
                    </a:r>
                    <a:r>
                      <a:rPr lang="ru-RU" dirty="0" smtClean="0"/>
                      <a:t>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4.7111992653211851E-2"/>
                  <c:y val="-0.2384235849726582"/>
                </c:manualLayout>
              </c:layout>
              <c:tx>
                <c:rich>
                  <a:bodyPr/>
                  <a:lstStyle/>
                  <a:p>
                    <a:r>
                      <a:rPr lang="ru-RU" sz="1800" b="0" i="0" u="none" strike="noStrike" baseline="0" dirty="0" smtClean="0">
                        <a:effectLst/>
                      </a:rPr>
                      <a:t>Культура</a:t>
                    </a:r>
                    <a:br>
                      <a:rPr lang="ru-RU" sz="1800" b="0" i="0" u="none" strike="noStrike" baseline="0" dirty="0" smtClean="0">
                        <a:effectLst/>
                      </a:rPr>
                    </a:br>
                    <a:r>
                      <a:rPr lang="ru-RU" sz="1800" b="0" i="0" u="none" strike="noStrike" baseline="0" dirty="0" smtClean="0">
                        <a:effectLst/>
                      </a:rPr>
                      <a:t>3,2</a:t>
                    </a:r>
                    <a:r>
                      <a:rPr lang="ru-RU" sz="1600" dirty="0" smtClean="0"/>
                      <a:t>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2.0960973755209687E-2"/>
                  <c:y val="-5.6370286201264115E-2"/>
                </c:manualLayout>
              </c:layout>
              <c:tx>
                <c:rich>
                  <a:bodyPr/>
                  <a:lstStyle/>
                  <a:p>
                    <a:r>
                      <a:rPr lang="ru-RU" sz="1100" b="0" i="0" u="none" strike="noStrike" baseline="0" dirty="0" smtClean="0">
                        <a:effectLst/>
                      </a:rPr>
                      <a:t>Общегосударственные вопросы</a:t>
                    </a:r>
                    <a:r>
                      <a:rPr lang="ru-RU" sz="1400" b="0" i="0" u="none" strike="noStrike" baseline="0" dirty="0" smtClean="0">
                        <a:effectLst/>
                      </a:rPr>
                      <a:t/>
                    </a:r>
                    <a:br>
                      <a:rPr lang="ru-RU" sz="1400" b="0" i="0" u="none" strike="noStrike" baseline="0" dirty="0" smtClean="0">
                        <a:effectLst/>
                      </a:rPr>
                    </a:br>
                    <a:r>
                      <a:rPr lang="ru-RU" sz="1400" b="0" i="0" u="none" strike="noStrike" baseline="0" dirty="0" smtClean="0">
                        <a:effectLst/>
                      </a:rPr>
                      <a:t>13,6</a:t>
                    </a:r>
                    <a:r>
                      <a:rPr lang="ru-RU" sz="1400" dirty="0" smtClean="0"/>
                      <a:t>%</a:t>
                    </a:r>
                    <a:endParaRPr lang="ru-RU" sz="14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-0.13137390952483363"/>
                  <c:y val="-4.5096228961011399E-3"/>
                </c:manualLayout>
              </c:layout>
              <c:tx>
                <c:rich>
                  <a:bodyPr/>
                  <a:lstStyle/>
                  <a:p>
                    <a:r>
                      <a:rPr lang="ru-RU" sz="1600" dirty="0"/>
                      <a:t>Национальная </a:t>
                    </a:r>
                    <a:r>
                      <a:rPr lang="ru-RU" sz="1600" dirty="0" smtClean="0"/>
                      <a:t>оборона</a:t>
                    </a:r>
                    <a:r>
                      <a:rPr lang="ru-RU" sz="1600" dirty="0"/>
                      <a:t>
</a:t>
                    </a:r>
                    <a:r>
                      <a:rPr lang="ru-RU" sz="1600" dirty="0" smtClean="0"/>
                      <a:t>0,4%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7"/>
              <c:layout>
                <c:manualLayout>
                  <c:x val="9.1773696908294553E-2"/>
                  <c:y val="-2.35262055251758E-2"/>
                </c:manualLayout>
              </c:layout>
              <c:tx>
                <c:rich>
                  <a:bodyPr/>
                  <a:lstStyle/>
                  <a:p>
                    <a:r>
                      <a:rPr lang="ru-RU" sz="1600" b="0" i="0" u="none" strike="noStrike" baseline="0" dirty="0" smtClean="0">
                        <a:effectLst/>
                      </a:rPr>
                      <a:t>Национальная экономика</a:t>
                    </a:r>
                    <a:r>
                      <a:rPr lang="ru-RU" sz="1400" dirty="0" smtClean="0"/>
                      <a:t>
7,4%</a:t>
                    </a:r>
                    <a:endParaRPr lang="ru-RU" sz="14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8"/>
              <c:layout>
                <c:manualLayout>
                  <c:x val="0.28991898453688664"/>
                  <c:y val="5.6370286201264119E-4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/>
                      <a:t>Межбюджетные трансферты</a:t>
                    </a:r>
                    <a:r>
                      <a:rPr lang="ru-RU" dirty="0"/>
                      <a:t>
</a:t>
                    </a:r>
                    <a:r>
                      <a:rPr lang="ru-RU" sz="1600" dirty="0" smtClean="0"/>
                      <a:t>1,5%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9"/>
              <c:layout>
                <c:manualLayout>
                  <c:x val="0.42378089488527815"/>
                  <c:y val="7.1707265109012139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ФК и спорт
</a:t>
                    </a:r>
                    <a:r>
                      <a:rPr lang="ru-RU" dirty="0" smtClean="0"/>
                      <a:t>0,2%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Лист1!$A$2:$A$11</c:f>
              <c:strCache>
                <c:ptCount val="10"/>
                <c:pt idx="0">
                  <c:v>Образование</c:v>
                </c:pt>
                <c:pt idx="1">
                  <c:v>Муниципальный долг</c:v>
                </c:pt>
                <c:pt idx="2">
                  <c:v>ЖКХ</c:v>
                </c:pt>
                <c:pt idx="3">
                  <c:v>Социальная политика</c:v>
                </c:pt>
                <c:pt idx="4">
                  <c:v>Культура</c:v>
                </c:pt>
                <c:pt idx="5">
                  <c:v>Общегосударственные вопросы</c:v>
                </c:pt>
                <c:pt idx="6">
                  <c:v>Национальная оборона</c:v>
                </c:pt>
                <c:pt idx="7">
                  <c:v>Национальная экономика</c:v>
                </c:pt>
                <c:pt idx="8">
                  <c:v>Межбюджетные трансферты</c:v>
                </c:pt>
                <c:pt idx="9">
                  <c:v>ФК и спорт</c:v>
                </c:pt>
              </c:strCache>
            </c:strRef>
          </c:cat>
          <c:val>
            <c:numRef>
              <c:f>Лист1!$B$2:$B$11</c:f>
              <c:numCache>
                <c:formatCode>0%</c:formatCode>
                <c:ptCount val="10"/>
                <c:pt idx="0">
                  <c:v>0.57700000000000051</c:v>
                </c:pt>
                <c:pt idx="1">
                  <c:v>4.0000000000000044E-3</c:v>
                </c:pt>
                <c:pt idx="2">
                  <c:v>6.2000000000000034E-2</c:v>
                </c:pt>
                <c:pt idx="3">
                  <c:v>5.8000000000000003E-2</c:v>
                </c:pt>
                <c:pt idx="4">
                  <c:v>4.2000000000000023E-2</c:v>
                </c:pt>
                <c:pt idx="5">
                  <c:v>0.15200000000000014</c:v>
                </c:pt>
                <c:pt idx="6">
                  <c:v>4.0000000000000044E-3</c:v>
                </c:pt>
                <c:pt idx="7">
                  <c:v>8.2000000000000003E-2</c:v>
                </c:pt>
                <c:pt idx="8">
                  <c:v>1.7000000000000001E-2</c:v>
                </c:pt>
                <c:pt idx="9">
                  <c:v>2.0000000000000022E-3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38459793967847"/>
          <c:y val="0.15720208081812401"/>
          <c:w val="0.54214796724930669"/>
          <c:h val="0.75549499325332081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1"/>
            <c:bubble3D val="0"/>
            <c:spPr>
              <a:solidFill>
                <a:srgbClr val="30E860"/>
              </a:solidFill>
            </c:spPr>
          </c:dPt>
          <c:dPt>
            <c:idx val="2"/>
            <c:bubble3D val="0"/>
            <c:spPr>
              <a:solidFill>
                <a:srgbClr val="0070C0"/>
              </a:solidFill>
            </c:spPr>
          </c:dPt>
          <c:dPt>
            <c:idx val="3"/>
            <c:bubble3D val="0"/>
            <c:spPr>
              <a:solidFill>
                <a:srgbClr val="FFC00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6"/>
            <c:bubble3D val="0"/>
            <c:spPr>
              <a:solidFill>
                <a:srgbClr val="7030A0"/>
              </a:solidFill>
            </c:spPr>
          </c:dPt>
          <c:dPt>
            <c:idx val="7"/>
            <c:bubble3D val="0"/>
            <c:spPr>
              <a:solidFill>
                <a:srgbClr val="EF6039"/>
              </a:solidFill>
            </c:spPr>
          </c:dPt>
          <c:dLbls>
            <c:dLbl>
              <c:idx val="0"/>
              <c:layout>
                <c:manualLayout>
                  <c:x val="5.1251695785075845E-2"/>
                  <c:y val="3.0264008238051188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Образование
</a:t>
                    </a:r>
                    <a:r>
                      <a:rPr lang="ru-RU" dirty="0" smtClean="0"/>
                      <a:t>57,4%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5.6086403243676343E-2"/>
                  <c:y val="-4.5098004403098073E-3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/>
                      <a:t>Муниципальный</a:t>
                    </a:r>
                    <a:r>
                      <a:rPr lang="ru-RU" sz="1400" baseline="0" dirty="0" smtClean="0"/>
                      <a:t> долг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0,4%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23709903792544984"/>
                  <c:y val="-0.1064352673815781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ЖКХ</a:t>
                    </a:r>
                    <a:br>
                      <a:rPr lang="ru-RU" dirty="0" smtClean="0"/>
                    </a:br>
                    <a:r>
                      <a:rPr lang="ru-RU" dirty="0" smtClean="0"/>
                      <a:t>8,8%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6.45434146460791E-2"/>
                  <c:y val="-0.13182568709608689"/>
                </c:manualLayout>
              </c:layout>
              <c:tx>
                <c:rich>
                  <a:bodyPr/>
                  <a:lstStyle/>
                  <a:p>
                    <a:r>
                      <a:rPr lang="ru-RU" sz="1600" b="0" i="0" u="none" strike="noStrike" baseline="0" dirty="0" smtClean="0">
                        <a:effectLst/>
                      </a:rPr>
                      <a:t>Социальная политика</a:t>
                    </a:r>
                    <a:r>
                      <a:rPr lang="ru-RU" sz="1800" b="0" i="0" u="none" strike="noStrike" baseline="0" dirty="0" smtClean="0">
                        <a:effectLst/>
                      </a:rPr>
                      <a:t/>
                    </a:r>
                    <a:br>
                      <a:rPr lang="ru-RU" sz="1800" b="0" i="0" u="none" strike="noStrike" baseline="0" dirty="0" smtClean="0">
                        <a:effectLst/>
                      </a:rPr>
                    </a:br>
                    <a:r>
                      <a:rPr lang="ru-RU" sz="1800" b="0" i="0" u="none" strike="noStrike" baseline="0" dirty="0" smtClean="0">
                        <a:effectLst/>
                      </a:rPr>
                      <a:t>5,5</a:t>
                    </a:r>
                    <a:r>
                      <a:rPr lang="ru-RU" dirty="0" smtClean="0"/>
                      <a:t>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5.1778140858966738E-2"/>
                  <c:y val="-0.1820532987713944"/>
                </c:manualLayout>
              </c:layout>
              <c:tx>
                <c:rich>
                  <a:bodyPr/>
                  <a:lstStyle/>
                  <a:p>
                    <a:r>
                      <a:rPr lang="ru-RU" sz="1800" b="0" i="0" u="none" strike="noStrike" baseline="0" dirty="0" smtClean="0">
                        <a:effectLst/>
                      </a:rPr>
                      <a:t>Культура</a:t>
                    </a:r>
                    <a:br>
                      <a:rPr lang="ru-RU" sz="1800" b="0" i="0" u="none" strike="noStrike" baseline="0" dirty="0" smtClean="0">
                        <a:effectLst/>
                      </a:rPr>
                    </a:br>
                    <a:r>
                      <a:rPr lang="ru-RU" sz="1800" b="0" i="0" u="none" strike="noStrike" baseline="0" dirty="0" smtClean="0">
                        <a:effectLst/>
                      </a:rPr>
                      <a:t>3,5</a:t>
                    </a:r>
                    <a:r>
                      <a:rPr lang="ru-RU" sz="1600" dirty="0" smtClean="0"/>
                      <a:t>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1.898629510074824E-2"/>
                  <c:y val="-4.5096228961011342E-2"/>
                </c:manualLayout>
              </c:layout>
              <c:tx>
                <c:rich>
                  <a:bodyPr/>
                  <a:lstStyle/>
                  <a:p>
                    <a:r>
                      <a:rPr lang="ru-RU" sz="1100" b="0" i="0" u="none" strike="noStrike" baseline="0" dirty="0" smtClean="0">
                        <a:effectLst/>
                      </a:rPr>
                      <a:t>Общегосударственные вопросы</a:t>
                    </a:r>
                    <a:r>
                      <a:rPr lang="ru-RU" sz="1400" b="0" i="0" u="none" strike="noStrike" baseline="0" dirty="0" smtClean="0">
                        <a:effectLst/>
                      </a:rPr>
                      <a:t/>
                    </a:r>
                    <a:br>
                      <a:rPr lang="ru-RU" sz="1400" b="0" i="0" u="none" strike="noStrike" baseline="0" dirty="0" smtClean="0">
                        <a:effectLst/>
                      </a:rPr>
                    </a:br>
                    <a:r>
                      <a:rPr lang="ru-RU" sz="1400" b="0" i="0" u="none" strike="noStrike" baseline="0" dirty="0" smtClean="0">
                        <a:effectLst/>
                      </a:rPr>
                      <a:t>14,4</a:t>
                    </a:r>
                    <a:r>
                      <a:rPr lang="ru-RU" sz="1400" dirty="0" smtClean="0"/>
                      <a:t>%</a:t>
                    </a:r>
                    <a:endParaRPr lang="ru-RU" sz="14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-0.13137390952483363"/>
                  <c:y val="-4.5096228961011399E-3"/>
                </c:manualLayout>
              </c:layout>
              <c:tx>
                <c:rich>
                  <a:bodyPr/>
                  <a:lstStyle/>
                  <a:p>
                    <a:r>
                      <a:rPr lang="ru-RU" sz="1600" dirty="0"/>
                      <a:t>Национальная </a:t>
                    </a:r>
                    <a:r>
                      <a:rPr lang="ru-RU" sz="1600" dirty="0" smtClean="0"/>
                      <a:t>оборона</a:t>
                    </a:r>
                    <a:r>
                      <a:rPr lang="ru-RU" sz="1600" dirty="0"/>
                      <a:t>
</a:t>
                    </a:r>
                    <a:r>
                      <a:rPr lang="ru-RU" sz="1600" dirty="0" smtClean="0"/>
                      <a:t>0,4%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7"/>
              <c:layout>
                <c:manualLayout>
                  <c:x val="9.1773696908294553E-2"/>
                  <c:y val="-2.35262055251758E-2"/>
                </c:manualLayout>
              </c:layout>
              <c:tx>
                <c:rich>
                  <a:bodyPr/>
                  <a:lstStyle/>
                  <a:p>
                    <a:r>
                      <a:rPr lang="ru-RU" sz="1600" b="0" i="0" u="none" strike="noStrike" baseline="0" dirty="0" smtClean="0">
                        <a:effectLst/>
                      </a:rPr>
                      <a:t>Национальная экономика</a:t>
                    </a:r>
                    <a:r>
                      <a:rPr lang="ru-RU" sz="1400" dirty="0" smtClean="0"/>
                      <a:t>
7,8%</a:t>
                    </a:r>
                    <a:endParaRPr lang="ru-RU" sz="14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8"/>
              <c:layout>
                <c:manualLayout>
                  <c:x val="0.31904418877005564"/>
                  <c:y val="5.6370286201264119E-4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/>
                      <a:t>Межбюджетные трансферты</a:t>
                    </a:r>
                    <a:r>
                      <a:rPr lang="ru-RU" dirty="0"/>
                      <a:t>
</a:t>
                    </a:r>
                    <a:r>
                      <a:rPr lang="ru-RU" sz="1600" dirty="0" smtClean="0"/>
                      <a:t>1,6%</a:t>
                    </a:r>
                    <a:endParaRPr lang="ru-RU" sz="160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9"/>
              <c:layout>
                <c:manualLayout>
                  <c:x val="0.42378089488527815"/>
                  <c:y val="7.1707265109012139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ФК и спорт
</a:t>
                    </a:r>
                    <a:r>
                      <a:rPr lang="ru-RU" dirty="0" smtClean="0"/>
                      <a:t>0,2%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Лист1!$A$2:$A$11</c:f>
              <c:strCache>
                <c:ptCount val="10"/>
                <c:pt idx="0">
                  <c:v>Образование</c:v>
                </c:pt>
                <c:pt idx="1">
                  <c:v>Муниципальный долг</c:v>
                </c:pt>
                <c:pt idx="2">
                  <c:v>ЖКХ</c:v>
                </c:pt>
                <c:pt idx="3">
                  <c:v>Социальная политика</c:v>
                </c:pt>
                <c:pt idx="4">
                  <c:v>Культура</c:v>
                </c:pt>
                <c:pt idx="5">
                  <c:v>Общегосударственные вопросы</c:v>
                </c:pt>
                <c:pt idx="6">
                  <c:v>Национальная оборона</c:v>
                </c:pt>
                <c:pt idx="7">
                  <c:v>Национальная экономика</c:v>
                </c:pt>
                <c:pt idx="8">
                  <c:v>Межбюджетные трансферты</c:v>
                </c:pt>
                <c:pt idx="9">
                  <c:v>ФК и спорт</c:v>
                </c:pt>
              </c:strCache>
            </c:strRef>
          </c:cat>
          <c:val>
            <c:numRef>
              <c:f>Лист1!$B$2:$B$11</c:f>
              <c:numCache>
                <c:formatCode>0%</c:formatCode>
                <c:ptCount val="10"/>
                <c:pt idx="0">
                  <c:v>0.56899999999999995</c:v>
                </c:pt>
                <c:pt idx="1">
                  <c:v>4.0000000000000044E-3</c:v>
                </c:pt>
                <c:pt idx="2">
                  <c:v>8.8000000000000064E-2</c:v>
                </c:pt>
                <c:pt idx="3">
                  <c:v>5.5000000000000014E-2</c:v>
                </c:pt>
                <c:pt idx="4">
                  <c:v>4.0000000000000022E-2</c:v>
                </c:pt>
                <c:pt idx="5">
                  <c:v>0.14400000000000004</c:v>
                </c:pt>
                <c:pt idx="6">
                  <c:v>4.0000000000000044E-3</c:v>
                </c:pt>
                <c:pt idx="7">
                  <c:v>7.8000000000000014E-2</c:v>
                </c:pt>
                <c:pt idx="8">
                  <c:v>1.6000000000000018E-2</c:v>
                </c:pt>
                <c:pt idx="9">
                  <c:v>2.0000000000000022E-3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4.2207963955949779E-2"/>
          <c:y val="4.9745185007933589E-2"/>
          <c:w val="0.92261873274742545"/>
          <c:h val="0.9005096299841328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C00000"/>
            </a:solidFill>
          </c:spPr>
          <c:explosion val="25"/>
          <c:dPt>
            <c:idx val="0"/>
            <c:bubble3D val="0"/>
            <c:spPr>
              <a:solidFill>
                <a:srgbClr val="008A3E"/>
              </a:solidFill>
            </c:spPr>
          </c:dPt>
          <c:dLbls>
            <c:delete val="1"/>
          </c:dLbls>
          <c:cat>
            <c:strRef>
              <c:f>Лист1!$A$2:$A$3</c:f>
              <c:strCache>
                <c:ptCount val="2"/>
                <c:pt idx="0">
                  <c:v>Структура непрограммных расходов</c:v>
                </c:pt>
                <c:pt idx="1">
                  <c:v>Структура программных расходов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0.28100000000000008</c:v>
                </c:pt>
                <c:pt idx="1">
                  <c:v>0.72900000000000054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5927078061285381E-2"/>
          <c:y val="4.4092323075213942E-2"/>
          <c:w val="0.9281458438774296"/>
          <c:h val="0.9118153538495729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C00000"/>
            </a:solidFill>
          </c:spPr>
          <c:explosion val="25"/>
          <c:dPt>
            <c:idx val="0"/>
            <c:bubble3D val="0"/>
            <c:spPr>
              <a:solidFill>
                <a:srgbClr val="008A3E"/>
              </a:solidFill>
            </c:spPr>
          </c:dPt>
          <c:dLbls>
            <c:delete val="1"/>
          </c:dLbls>
          <c:cat>
            <c:strRef>
              <c:f>Лист1!$A$2:$A$3</c:f>
              <c:strCache>
                <c:ptCount val="2"/>
                <c:pt idx="0">
                  <c:v>Структура непрограммных расходов</c:v>
                </c:pt>
                <c:pt idx="1">
                  <c:v>Структура программных расходов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0.25600000000000001</c:v>
                </c:pt>
                <c:pt idx="1">
                  <c:v>0.74400000000000055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C00000"/>
            </a:solidFill>
          </c:spPr>
          <c:explosion val="25"/>
          <c:dPt>
            <c:idx val="0"/>
            <c:bubble3D val="0"/>
            <c:spPr>
              <a:solidFill>
                <a:srgbClr val="008A3E"/>
              </a:solidFill>
            </c:spPr>
          </c:dPt>
          <c:dLbls>
            <c:delete val="1"/>
          </c:dLbls>
          <c:cat>
            <c:strRef>
              <c:f>Лист1!$A$2:$A$3</c:f>
              <c:strCache>
                <c:ptCount val="2"/>
                <c:pt idx="0">
                  <c:v>Структура непрограммных расходов</c:v>
                </c:pt>
                <c:pt idx="1">
                  <c:v>Структура программных расходов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0.23700000000000004</c:v>
                </c:pt>
                <c:pt idx="1">
                  <c:v>0.76300000000000068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27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50194850877817065"/>
          <c:y val="0.27557701922008682"/>
          <c:w val="0.47016546295637585"/>
          <c:h val="0.4245023122430843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2"/>
            <c:bubble3D val="0"/>
            <c:spPr>
              <a:solidFill>
                <a:srgbClr val="FFFF00"/>
              </a:solidFill>
            </c:spPr>
          </c:dPt>
          <c:dPt>
            <c:idx val="3"/>
            <c:bubble3D val="0"/>
            <c:spPr>
              <a:solidFill>
                <a:srgbClr val="00B050"/>
              </a:solidFill>
            </c:spPr>
          </c:dPt>
          <c:dPt>
            <c:idx val="4"/>
            <c:bubble3D val="0"/>
            <c:spPr>
              <a:solidFill>
                <a:srgbClr val="7030A0"/>
              </a:solidFill>
            </c:spPr>
          </c:dPt>
          <c:cat>
            <c:strRef>
              <c:f>Лист1!$A$2:$A$13</c:f>
              <c:strCache>
                <c:ptCount val="12"/>
                <c:pt idx="0">
                  <c:v>мп1</c:v>
                </c:pt>
                <c:pt idx="1">
                  <c:v>мп2</c:v>
                </c:pt>
                <c:pt idx="2">
                  <c:v>мп3</c:v>
                </c:pt>
                <c:pt idx="3">
                  <c:v>мп4</c:v>
                </c:pt>
                <c:pt idx="4">
                  <c:v>мп5</c:v>
                </c:pt>
                <c:pt idx="5">
                  <c:v>мп6</c:v>
                </c:pt>
                <c:pt idx="6">
                  <c:v>мп7</c:v>
                </c:pt>
                <c:pt idx="7">
                  <c:v>мп8</c:v>
                </c:pt>
                <c:pt idx="8">
                  <c:v>мп9</c:v>
                </c:pt>
                <c:pt idx="9">
                  <c:v>мп10</c:v>
                </c:pt>
                <c:pt idx="10">
                  <c:v>мп11</c:v>
                </c:pt>
                <c:pt idx="11">
                  <c:v>мп12</c:v>
                </c:pt>
              </c:strCache>
            </c:strRef>
          </c:cat>
          <c:val>
            <c:numRef>
              <c:f>Лист1!$B$2:$B$13</c:f>
              <c:numCache>
                <c:formatCode>0%</c:formatCode>
                <c:ptCount val="12"/>
                <c:pt idx="0">
                  <c:v>0.81799999999999995</c:v>
                </c:pt>
                <c:pt idx="1">
                  <c:v>7.3999999999999996E-2</c:v>
                </c:pt>
                <c:pt idx="2">
                  <c:v>5.6000000000000001E-2</c:v>
                </c:pt>
                <c:pt idx="3">
                  <c:v>2.1999999999999999E-2</c:v>
                </c:pt>
                <c:pt idx="4">
                  <c:v>1.7000000000000001E-2</c:v>
                </c:pt>
                <c:pt idx="5">
                  <c:v>4.0000000000000001E-3</c:v>
                </c:pt>
                <c:pt idx="6">
                  <c:v>3.0000000000000001E-3</c:v>
                </c:pt>
                <c:pt idx="7">
                  <c:v>1E-3</c:v>
                </c:pt>
                <c:pt idx="8">
                  <c:v>8.0000000000000004E-4</c:v>
                </c:pt>
                <c:pt idx="9">
                  <c:v>5.9999999999999995E-4</c:v>
                </c:pt>
                <c:pt idx="10">
                  <c:v>1E-4</c:v>
                </c:pt>
                <c:pt idx="11">
                  <c:v>4.0000000000000003E-5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27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50194850877817065"/>
          <c:y val="0.27557701922008682"/>
          <c:w val="0.47016546295637585"/>
          <c:h val="0.4245023122430843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2"/>
            <c:bubble3D val="0"/>
            <c:spPr>
              <a:solidFill>
                <a:srgbClr val="FFFF00"/>
              </a:solidFill>
            </c:spPr>
          </c:dPt>
          <c:dPt>
            <c:idx val="3"/>
            <c:bubble3D val="0"/>
            <c:spPr>
              <a:solidFill>
                <a:srgbClr val="00B050"/>
              </a:solidFill>
            </c:spPr>
          </c:dPt>
          <c:dPt>
            <c:idx val="4"/>
            <c:bubble3D val="0"/>
            <c:spPr>
              <a:solidFill>
                <a:srgbClr val="7030A0"/>
              </a:solidFill>
            </c:spPr>
          </c:dPt>
          <c:cat>
            <c:strRef>
              <c:f>Лист1!$A$2:$A$12</c:f>
              <c:strCache>
                <c:ptCount val="11"/>
                <c:pt idx="0">
                  <c:v>мп1</c:v>
                </c:pt>
                <c:pt idx="1">
                  <c:v>мп2</c:v>
                </c:pt>
                <c:pt idx="2">
                  <c:v>мп3</c:v>
                </c:pt>
                <c:pt idx="3">
                  <c:v>мп4</c:v>
                </c:pt>
                <c:pt idx="4">
                  <c:v>мп5</c:v>
                </c:pt>
                <c:pt idx="5">
                  <c:v>мп6</c:v>
                </c:pt>
                <c:pt idx="6">
                  <c:v>мп7</c:v>
                </c:pt>
                <c:pt idx="7">
                  <c:v>мп8</c:v>
                </c:pt>
                <c:pt idx="8">
                  <c:v>мп9</c:v>
                </c:pt>
                <c:pt idx="9">
                  <c:v>мп10</c:v>
                </c:pt>
                <c:pt idx="10">
                  <c:v>мп11</c:v>
                </c:pt>
              </c:strCache>
            </c:strRef>
          </c:cat>
          <c:val>
            <c:numRef>
              <c:f>Лист1!$B$2:$B$12</c:f>
              <c:numCache>
                <c:formatCode>0%</c:formatCode>
                <c:ptCount val="11"/>
                <c:pt idx="0">
                  <c:v>0.80400000000000005</c:v>
                </c:pt>
                <c:pt idx="1">
                  <c:v>8.8999999999999996E-2</c:v>
                </c:pt>
                <c:pt idx="2">
                  <c:v>6.4000000000000001E-2</c:v>
                </c:pt>
                <c:pt idx="3">
                  <c:v>2.4E-2</c:v>
                </c:pt>
                <c:pt idx="4">
                  <c:v>6.0000000000000001E-3</c:v>
                </c:pt>
                <c:pt idx="5">
                  <c:v>5.0000000000000001E-3</c:v>
                </c:pt>
                <c:pt idx="6">
                  <c:v>3.0000000000000001E-3</c:v>
                </c:pt>
                <c:pt idx="7">
                  <c:v>8.9999999999999998E-4</c:v>
                </c:pt>
                <c:pt idx="8">
                  <c:v>5.9999999999999995E-4</c:v>
                </c:pt>
                <c:pt idx="9">
                  <c:v>1E-4</c:v>
                </c:pt>
                <c:pt idx="10">
                  <c:v>4.0000000000000003E-5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27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50194850877817065"/>
          <c:y val="0.27557701922008682"/>
          <c:w val="0.47016546295637585"/>
          <c:h val="0.4245023122430843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2"/>
            <c:bubble3D val="0"/>
            <c:spPr>
              <a:solidFill>
                <a:srgbClr val="FFFF00"/>
              </a:solidFill>
            </c:spPr>
          </c:dPt>
          <c:dPt>
            <c:idx val="3"/>
            <c:bubble3D val="0"/>
            <c:spPr>
              <a:solidFill>
                <a:srgbClr val="00B050"/>
              </a:solidFill>
            </c:spPr>
          </c:dPt>
          <c:dPt>
            <c:idx val="4"/>
            <c:bubble3D val="0"/>
            <c:spPr>
              <a:solidFill>
                <a:srgbClr val="7030A0"/>
              </a:solidFill>
            </c:spPr>
          </c:dPt>
          <c:cat>
            <c:strRef>
              <c:f>Лист1!$A$2:$A$12</c:f>
              <c:strCache>
                <c:ptCount val="11"/>
                <c:pt idx="0">
                  <c:v>мп1</c:v>
                </c:pt>
                <c:pt idx="1">
                  <c:v>мп2</c:v>
                </c:pt>
                <c:pt idx="2">
                  <c:v>мп3</c:v>
                </c:pt>
                <c:pt idx="3">
                  <c:v>мп4</c:v>
                </c:pt>
                <c:pt idx="4">
                  <c:v>мп5</c:v>
                </c:pt>
                <c:pt idx="5">
                  <c:v>мп6</c:v>
                </c:pt>
                <c:pt idx="6">
                  <c:v>мп7</c:v>
                </c:pt>
                <c:pt idx="7">
                  <c:v>мп8</c:v>
                </c:pt>
                <c:pt idx="8">
                  <c:v>мп9</c:v>
                </c:pt>
                <c:pt idx="9">
                  <c:v>мп10</c:v>
                </c:pt>
                <c:pt idx="10">
                  <c:v>мп10</c:v>
                </c:pt>
              </c:strCache>
            </c:strRef>
          </c:cat>
          <c:val>
            <c:numRef>
              <c:f>Лист1!$B$2:$B$12</c:f>
              <c:numCache>
                <c:formatCode>0%</c:formatCode>
                <c:ptCount val="11"/>
                <c:pt idx="0">
                  <c:v>0.79900000000000004</c:v>
                </c:pt>
                <c:pt idx="1">
                  <c:v>9.1999999999999998E-2</c:v>
                </c:pt>
                <c:pt idx="2">
                  <c:v>6.5000000000000002E-2</c:v>
                </c:pt>
                <c:pt idx="3">
                  <c:v>2.5000000000000001E-2</c:v>
                </c:pt>
                <c:pt idx="4">
                  <c:v>6.0000000000000001E-3</c:v>
                </c:pt>
                <c:pt idx="5">
                  <c:v>5.0000000000000001E-3</c:v>
                </c:pt>
                <c:pt idx="6">
                  <c:v>3.0000000000000001E-3</c:v>
                </c:pt>
                <c:pt idx="7">
                  <c:v>8.9999999999999998E-4</c:v>
                </c:pt>
                <c:pt idx="8">
                  <c:v>5.9999999999999995E-4</c:v>
                </c:pt>
                <c:pt idx="9">
                  <c:v>1E-4</c:v>
                </c:pt>
                <c:pt idx="10">
                  <c:v>4.0000000000000003E-5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0.67587</cdr:x>
      <cdr:y>0.825</cdr:y>
    </cdr:from>
    <cdr:to>
      <cdr:x>0.99209</cdr:x>
      <cdr:y>0.938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6156176" y="4752528"/>
          <a:ext cx="2880320" cy="6509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l" rtl="0"/>
          <a:r>
            <a:rPr lang="ru-RU" sz="1050" b="1" dirty="0" smtClean="0">
              <a:solidFill>
                <a:schemeClr val="tx1"/>
              </a:solidFill>
            </a:rPr>
            <a:t>Муниципальная</a:t>
          </a:r>
          <a:r>
            <a:rPr lang="ru-RU" sz="1050" b="1" baseline="0" dirty="0" smtClean="0">
              <a:solidFill>
                <a:schemeClr val="tx1"/>
              </a:solidFill>
            </a:rPr>
            <a:t> программа «Развитие</a:t>
          </a:r>
          <a:br>
            <a:rPr lang="ru-RU" sz="1050" b="1" baseline="0" dirty="0" smtClean="0">
              <a:solidFill>
                <a:schemeClr val="tx1"/>
              </a:solidFill>
            </a:rPr>
          </a:br>
          <a:r>
            <a:rPr lang="ru-RU" sz="1050" b="1" baseline="0" dirty="0" smtClean="0">
              <a:solidFill>
                <a:schemeClr val="tx1"/>
              </a:solidFill>
            </a:rPr>
            <a:t>образования в Свердловском районе»</a:t>
          </a:r>
          <a:r>
            <a:rPr lang="ru-RU" sz="1200" b="1" baseline="0" dirty="0" smtClean="0">
              <a:solidFill>
                <a:schemeClr val="tx1"/>
              </a:solidFill>
            </a:rPr>
            <a:t/>
          </a:r>
          <a:br>
            <a:rPr lang="ru-RU" sz="1200" b="1" baseline="0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81,8</a:t>
          </a:r>
          <a:r>
            <a:rPr lang="ru-RU" sz="1200" b="1" baseline="0" dirty="0" smtClean="0">
              <a:solidFill>
                <a:srgbClr val="FFC000"/>
              </a:solidFill>
            </a:rPr>
            <a:t>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0.59756</cdr:y>
    </cdr:from>
    <cdr:to>
      <cdr:x>0.51298</cdr:x>
      <cdr:y>0.72608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107511" y="3528392"/>
          <a:ext cx="4565000" cy="75886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«</a:t>
          </a:r>
          <a:r>
            <a:rPr lang="ru-RU" sz="1050" b="1" dirty="0">
              <a:solidFill>
                <a:schemeClr val="tx1"/>
              </a:solidFill>
            </a:rPr>
            <a:t>Развитие  культуры ,архивного дела, сохранение и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реконструкция </a:t>
          </a:r>
          <a:r>
            <a:rPr lang="ru-RU" sz="1050" b="1" dirty="0">
              <a:solidFill>
                <a:schemeClr val="tx1"/>
              </a:solidFill>
            </a:rPr>
            <a:t>военно-мемориальных объектов в </a:t>
          </a:r>
          <a:r>
            <a:rPr lang="ru-RU" sz="1050" b="1" dirty="0" smtClean="0">
              <a:solidFill>
                <a:schemeClr val="tx1"/>
              </a:solidFill>
            </a:rPr>
            <a:t>Свердловском </a:t>
          </a:r>
          <a:r>
            <a:rPr lang="ru-RU" sz="1050" b="1" dirty="0">
              <a:solidFill>
                <a:schemeClr val="tx1"/>
              </a:solidFill>
            </a:rPr>
            <a:t>районе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7,4%</a:t>
          </a: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0.46341</cdr:y>
    </cdr:from>
    <cdr:to>
      <cdr:x>0.50195</cdr:x>
      <cdr:y>0.61341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107504" y="2736304"/>
          <a:ext cx="4464534" cy="88569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«Ремонт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улично-дорожной сети населенных </a:t>
          </a:r>
          <a:r>
            <a:rPr lang="ru-RU" sz="1050" b="1" dirty="0">
              <a:solidFill>
                <a:schemeClr val="tx1"/>
              </a:solidFill>
            </a:rPr>
            <a:t>пунктов района и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автомобильных </a:t>
          </a:r>
          <a:r>
            <a:rPr lang="ru-RU" sz="1050" b="1" dirty="0">
              <a:solidFill>
                <a:schemeClr val="tx1"/>
              </a:solidFill>
            </a:rPr>
            <a:t>дорог общего пользования </a:t>
          </a:r>
          <a:r>
            <a:rPr lang="ru-RU" sz="1050" b="1" dirty="0" smtClean="0">
              <a:solidFill>
                <a:schemeClr val="tx1"/>
              </a:solidFill>
            </a:rPr>
            <a:t>местного значения 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Свердловского </a:t>
          </a:r>
          <a:r>
            <a:rPr lang="ru-RU" sz="1050" b="1" dirty="0">
              <a:solidFill>
                <a:schemeClr val="tx1"/>
              </a:solidFill>
            </a:rPr>
            <a:t>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5,6%</a:t>
          </a:r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0.29268</cdr:y>
    </cdr:from>
    <cdr:to>
      <cdr:x>0.48614</cdr:x>
      <cdr:y>0.41768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107504" y="1728192"/>
          <a:ext cx="4320528" cy="7380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Муниципальная программа «Комплексное развитие сельских </a:t>
          </a: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территорий Свердловского района Орловской области 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1,7%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0.08333</cdr:y>
    </cdr:from>
    <cdr:to>
      <cdr:x>0.39127</cdr:x>
      <cdr:y>0.17083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107504" y="504056"/>
          <a:ext cx="3456404" cy="52925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«Энергосбережение и повышение энергетической эффективности Свердловского района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0,06%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0.9</cdr:y>
    </cdr:from>
    <cdr:to>
      <cdr:x>0.66797</cdr:x>
      <cdr:y>1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107504" y="5229200"/>
          <a:ext cx="5976727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«Стимулирование социального </a:t>
          </a:r>
          <a:r>
            <a:rPr lang="ru-RU" sz="1050" b="1" dirty="0" smtClean="0">
              <a:solidFill>
                <a:schemeClr val="tx1"/>
              </a:solidFill>
            </a:rPr>
            <a:t>жилищного </a:t>
          </a:r>
          <a:r>
            <a:rPr lang="ru-RU" sz="1050" b="1" dirty="0">
              <a:solidFill>
                <a:schemeClr val="tx1"/>
              </a:solidFill>
            </a:rPr>
            <a:t>строительства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в </a:t>
          </a:r>
          <a:r>
            <a:rPr lang="ru-RU" sz="1050" b="1" dirty="0">
              <a:solidFill>
                <a:schemeClr val="tx1"/>
              </a:solidFill>
            </a:rPr>
            <a:t>Свердловском районе Орловской области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0,4%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0.4387</cdr:x>
      <cdr:y>0.5875</cdr:y>
    </cdr:from>
    <cdr:to>
      <cdr:x>0.59682</cdr:x>
      <cdr:y>0.64634</cdr:y>
    </cdr:to>
    <cdr:cxnSp macro="">
      <cdr:nvCxnSpPr>
        <cdr:cNvPr id="10" name="Прямая соединительная линия 9"/>
        <cdr:cNvCxnSpPr/>
      </cdr:nvCxnSpPr>
      <cdr:spPr>
        <a:xfrm xmlns:a="http://schemas.openxmlformats.org/drawingml/2006/main" flipH="1">
          <a:off x="3995936" y="3468985"/>
          <a:ext cx="1440201" cy="347439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0.4387</cdr:x>
      <cdr:y>0.42683</cdr:y>
    </cdr:from>
    <cdr:to>
      <cdr:x>0.52567</cdr:x>
      <cdr:y>0.45</cdr:y>
    </cdr:to>
    <cdr:cxnSp macro="">
      <cdr:nvCxnSpPr>
        <cdr:cNvPr id="12" name="Прямая соединительная линия 11"/>
        <cdr:cNvCxnSpPr/>
      </cdr:nvCxnSpPr>
      <cdr:spPr>
        <a:xfrm xmlns:a="http://schemas.openxmlformats.org/drawingml/2006/main" flipH="1" flipV="1">
          <a:off x="3995936" y="2520280"/>
          <a:ext cx="792089" cy="136815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0.47033</cdr:x>
      <cdr:y>0.5</cdr:y>
    </cdr:from>
    <cdr:to>
      <cdr:x>0.55729</cdr:x>
      <cdr:y>0.5122</cdr:y>
    </cdr:to>
    <cdr:cxnSp macro="">
      <cdr:nvCxnSpPr>
        <cdr:cNvPr id="15" name="Прямая соединительная линия 14"/>
        <cdr:cNvCxnSpPr/>
      </cdr:nvCxnSpPr>
      <cdr:spPr>
        <a:xfrm xmlns:a="http://schemas.openxmlformats.org/drawingml/2006/main" flipH="1">
          <a:off x="4283968" y="2952328"/>
          <a:ext cx="792112" cy="72008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0.0118</cdr:x>
      <cdr:y>0.8125</cdr:y>
    </cdr:from>
    <cdr:to>
      <cdr:x>0.66797</cdr:x>
      <cdr:y>0.9125</cdr:y>
    </cdr:to>
    <cdr:sp macro="" textlink="">
      <cdr:nvSpPr>
        <cdr:cNvPr id="33" name="TextBox 1"/>
        <cdr:cNvSpPr txBox="1"/>
      </cdr:nvSpPr>
      <cdr:spPr>
        <a:xfrm xmlns:a="http://schemas.openxmlformats.org/drawingml/2006/main">
          <a:off x="107504" y="4680520"/>
          <a:ext cx="5976664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«Развитие физической культуры и спорта Свердловского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района 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0,3%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0.70732</cdr:y>
    </cdr:from>
    <cdr:to>
      <cdr:x>0.66797</cdr:x>
      <cdr:y>0.80732</cdr:y>
    </cdr:to>
    <cdr:sp macro="" textlink="">
      <cdr:nvSpPr>
        <cdr:cNvPr id="34" name="TextBox 1"/>
        <cdr:cNvSpPr txBox="1"/>
      </cdr:nvSpPr>
      <cdr:spPr>
        <a:xfrm xmlns:a="http://schemas.openxmlformats.org/drawingml/2006/main">
          <a:off x="107504" y="4176464"/>
          <a:ext cx="5976727" cy="59046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«Паспортизация и принятие в муниципальную собственность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автомобильных </a:t>
          </a:r>
          <a:r>
            <a:rPr lang="ru-RU" sz="1050" b="1" dirty="0">
              <a:solidFill>
                <a:schemeClr val="tx1"/>
              </a:solidFill>
            </a:rPr>
            <a:t>дорог местного значения общего пользования муниципального образования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Свердловский </a:t>
          </a:r>
          <a:r>
            <a:rPr lang="ru-RU" sz="1050" b="1" dirty="0">
              <a:solidFill>
                <a:schemeClr val="tx1"/>
              </a:solidFill>
            </a:rPr>
            <a:t>район Орловской области 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0,08%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0.37805</cdr:y>
    </cdr:from>
    <cdr:to>
      <cdr:x>0.39127</cdr:x>
      <cdr:y>0.50305</cdr:y>
    </cdr:to>
    <cdr:sp macro="" textlink="">
      <cdr:nvSpPr>
        <cdr:cNvPr id="35" name="TextBox 1"/>
        <cdr:cNvSpPr txBox="1"/>
      </cdr:nvSpPr>
      <cdr:spPr>
        <a:xfrm xmlns:a="http://schemas.openxmlformats.org/drawingml/2006/main">
          <a:off x="107504" y="2232248"/>
          <a:ext cx="3456404" cy="7380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«Управление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муниципальными </a:t>
          </a:r>
          <a:r>
            <a:rPr lang="ru-RU" sz="1050" b="1" dirty="0">
              <a:solidFill>
                <a:schemeClr val="tx1"/>
              </a:solidFill>
            </a:rPr>
            <a:t>финансами Свердловского 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2,2%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</cdr:y>
    </cdr:from>
    <cdr:to>
      <cdr:x>0.39127</cdr:x>
      <cdr:y>0.125</cdr:y>
    </cdr:to>
    <cdr:sp macro="" textlink="">
      <cdr:nvSpPr>
        <cdr:cNvPr id="36" name="TextBox 1"/>
        <cdr:cNvSpPr txBox="1"/>
      </cdr:nvSpPr>
      <cdr:spPr>
        <a:xfrm xmlns:a="http://schemas.openxmlformats.org/drawingml/2006/main">
          <a:off x="107504" y="-908720"/>
          <a:ext cx="3456404" cy="7380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«Повышение эффективности муниципального управления в Свердловском районе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 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endParaRPr lang="ru-RU" sz="1050" b="1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000"/>
              </a:solidFill>
            </a:rPr>
            <a:t>0,01%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0.45452</cdr:x>
      <cdr:y>0.34146</cdr:y>
    </cdr:from>
    <cdr:to>
      <cdr:x>0.54148</cdr:x>
      <cdr:y>0.425</cdr:y>
    </cdr:to>
    <cdr:cxnSp macro="">
      <cdr:nvCxnSpPr>
        <cdr:cNvPr id="18" name="Прямая соединительная линия 17"/>
        <cdr:cNvCxnSpPr/>
      </cdr:nvCxnSpPr>
      <cdr:spPr>
        <a:xfrm xmlns:a="http://schemas.openxmlformats.org/drawingml/2006/main" flipH="1" flipV="1">
          <a:off x="4139952" y="2016224"/>
          <a:ext cx="792089" cy="493255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0.0118</cdr:x>
      <cdr:y>0.16667</cdr:y>
    </cdr:from>
    <cdr:to>
      <cdr:x>0.39127</cdr:x>
      <cdr:y>0.29167</cdr:y>
    </cdr:to>
    <cdr:sp macro="" textlink="">
      <cdr:nvSpPr>
        <cdr:cNvPr id="22" name="TextBox 1"/>
        <cdr:cNvSpPr txBox="1"/>
      </cdr:nvSpPr>
      <cdr:spPr>
        <a:xfrm xmlns:a="http://schemas.openxmlformats.org/drawingml/2006/main">
          <a:off x="107504" y="1008112"/>
          <a:ext cx="3456404" cy="7560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</a:t>
          </a:r>
          <a:r>
            <a:rPr lang="ru-RU" sz="1050" b="1" dirty="0" smtClean="0">
              <a:solidFill>
                <a:schemeClr val="tx1"/>
              </a:solidFill>
            </a:rPr>
            <a:t>«Отходы в Свердловском районе Орловской области»</a:t>
          </a:r>
          <a:endParaRPr lang="ru-RU" sz="1050" b="1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000"/>
              </a:solidFill>
            </a:rPr>
            <a:t>0,1</a:t>
          </a:r>
          <a:r>
            <a:rPr lang="ru-RU" sz="1200" b="1" dirty="0" smtClean="0">
              <a:solidFill>
                <a:srgbClr val="FFC000"/>
              </a:solidFill>
            </a:rPr>
            <a:t>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0.21429</cdr:y>
    </cdr:from>
    <cdr:to>
      <cdr:x>0.39127</cdr:x>
      <cdr:y>0.33929</cdr:y>
    </cdr:to>
    <cdr:sp macro="" textlink="">
      <cdr:nvSpPr>
        <cdr:cNvPr id="27" name="TextBox 1"/>
        <cdr:cNvSpPr txBox="1"/>
      </cdr:nvSpPr>
      <cdr:spPr>
        <a:xfrm xmlns:a="http://schemas.openxmlformats.org/drawingml/2006/main">
          <a:off x="107504" y="1296144"/>
          <a:ext cx="3456404" cy="7560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</a:t>
          </a:r>
          <a:r>
            <a:rPr lang="ru-RU" sz="1050" b="1" dirty="0" smtClean="0">
              <a:solidFill>
                <a:schemeClr val="tx1"/>
              </a:solidFill>
            </a:rPr>
            <a:t>«Развитие сельского хозяйства и регулирование рынков сельскохозяйственной продукции, сырья 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и продовольствия в Свердловском районе»</a:t>
          </a:r>
          <a:endParaRPr lang="ru-RU" sz="1050" b="1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000"/>
              </a:solidFill>
            </a:rPr>
            <a:t>0,004%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0.67587</cdr:x>
      <cdr:y>0.825</cdr:y>
    </cdr:from>
    <cdr:to>
      <cdr:x>0.99209</cdr:x>
      <cdr:y>0.938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6156176" y="4752528"/>
          <a:ext cx="2880320" cy="6509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l" rtl="0"/>
          <a:r>
            <a:rPr lang="ru-RU" sz="1050" b="1" dirty="0" smtClean="0">
              <a:solidFill>
                <a:schemeClr val="tx1"/>
              </a:solidFill>
            </a:rPr>
            <a:t>Муниципальная</a:t>
          </a:r>
          <a:r>
            <a:rPr lang="ru-RU" sz="1050" b="1" baseline="0" dirty="0" smtClean="0">
              <a:solidFill>
                <a:schemeClr val="tx1"/>
              </a:solidFill>
            </a:rPr>
            <a:t> программа «Развитие</a:t>
          </a:r>
          <a:br>
            <a:rPr lang="ru-RU" sz="1050" b="1" baseline="0" dirty="0" smtClean="0">
              <a:solidFill>
                <a:schemeClr val="tx1"/>
              </a:solidFill>
            </a:rPr>
          </a:br>
          <a:r>
            <a:rPr lang="ru-RU" sz="1050" b="1" baseline="0" dirty="0" smtClean="0">
              <a:solidFill>
                <a:schemeClr val="tx1"/>
              </a:solidFill>
            </a:rPr>
            <a:t>образования в Свердловском районе»</a:t>
          </a:r>
          <a:r>
            <a:rPr lang="ru-RU" sz="1200" b="1" baseline="0" dirty="0" smtClean="0">
              <a:solidFill>
                <a:schemeClr val="tx1"/>
              </a:solidFill>
            </a:rPr>
            <a:t/>
          </a:r>
          <a:br>
            <a:rPr lang="ru-RU" sz="1200" b="1" baseline="0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80,4</a:t>
          </a:r>
          <a:r>
            <a:rPr lang="ru-RU" sz="1200" b="1" baseline="0" dirty="0" smtClean="0">
              <a:solidFill>
                <a:srgbClr val="FFC000"/>
              </a:solidFill>
            </a:rPr>
            <a:t>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0.46429</cdr:y>
    </cdr:from>
    <cdr:to>
      <cdr:x>0.51298</cdr:x>
      <cdr:y>0.59281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107511" y="2808312"/>
          <a:ext cx="4565000" cy="77737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«</a:t>
          </a:r>
          <a:r>
            <a:rPr lang="ru-RU" sz="1050" b="1" dirty="0">
              <a:solidFill>
                <a:schemeClr val="tx1"/>
              </a:solidFill>
            </a:rPr>
            <a:t>Развитие  культуры ,архивного дела, сохранение и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реконструкция </a:t>
          </a:r>
          <a:r>
            <a:rPr lang="ru-RU" sz="1050" b="1" dirty="0">
              <a:solidFill>
                <a:schemeClr val="tx1"/>
              </a:solidFill>
            </a:rPr>
            <a:t>военно-мемориальных объектов в </a:t>
          </a:r>
          <a:r>
            <a:rPr lang="ru-RU" sz="1050" b="1" dirty="0" smtClean="0">
              <a:solidFill>
                <a:schemeClr val="tx1"/>
              </a:solidFill>
            </a:rPr>
            <a:t>Свердловском </a:t>
          </a:r>
          <a:r>
            <a:rPr lang="ru-RU" sz="1050" b="1" dirty="0">
              <a:solidFill>
                <a:schemeClr val="tx1"/>
              </a:solidFill>
            </a:rPr>
            <a:t>районе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>
              <a:solidFill>
                <a:srgbClr val="FFC000"/>
              </a:solidFill>
            </a:rPr>
            <a:t>6</a:t>
          </a:r>
          <a:r>
            <a:rPr lang="ru-RU" sz="1200" b="1" dirty="0" smtClean="0">
              <a:solidFill>
                <a:srgbClr val="FFC000"/>
              </a:solidFill>
            </a:rPr>
            <a:t>,4</a:t>
          </a:r>
          <a:r>
            <a:rPr lang="ru-RU" sz="1200" b="1" dirty="0" smtClean="0">
              <a:solidFill>
                <a:srgbClr val="FFC000"/>
              </a:solidFill>
            </a:rPr>
            <a:t>%</a:t>
          </a: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0.57312</cdr:y>
    </cdr:from>
    <cdr:to>
      <cdr:x>0.50195</cdr:x>
      <cdr:y>0.72312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107504" y="3466612"/>
          <a:ext cx="4464534" cy="90730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«Ремонт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улично-дорожной сети населенных </a:t>
          </a:r>
          <a:r>
            <a:rPr lang="ru-RU" sz="1050" b="1" dirty="0">
              <a:solidFill>
                <a:schemeClr val="tx1"/>
              </a:solidFill>
            </a:rPr>
            <a:t>пунктов района и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автомобильных </a:t>
          </a:r>
          <a:r>
            <a:rPr lang="ru-RU" sz="1050" b="1" dirty="0">
              <a:solidFill>
                <a:schemeClr val="tx1"/>
              </a:solidFill>
            </a:rPr>
            <a:t>дорог общего пользования </a:t>
          </a:r>
          <a:r>
            <a:rPr lang="ru-RU" sz="1050" b="1" dirty="0" smtClean="0">
              <a:solidFill>
                <a:schemeClr val="tx1"/>
              </a:solidFill>
            </a:rPr>
            <a:t>местного значения 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Свердловского </a:t>
          </a:r>
          <a:r>
            <a:rPr lang="ru-RU" sz="1050" b="1" dirty="0">
              <a:solidFill>
                <a:schemeClr val="tx1"/>
              </a:solidFill>
            </a:rPr>
            <a:t>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8,9</a:t>
          </a:r>
          <a:r>
            <a:rPr lang="ru-RU" sz="1200" b="1" dirty="0" smtClean="0">
              <a:solidFill>
                <a:srgbClr val="FFC000"/>
              </a:solidFill>
            </a:rPr>
            <a:t>%</a:t>
          </a:r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0.29268</cdr:y>
    </cdr:from>
    <cdr:to>
      <cdr:x>0.48614</cdr:x>
      <cdr:y>0.41768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107504" y="1728192"/>
          <a:ext cx="4320528" cy="7380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Муниципальная программа «Комплексное развитие сельских </a:t>
          </a: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территорий Свердловского района Орловской области 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0,6</a:t>
          </a:r>
          <a:r>
            <a:rPr lang="ru-RU" sz="1200" b="1" dirty="0" smtClean="0">
              <a:solidFill>
                <a:srgbClr val="FFC000"/>
              </a:solidFill>
            </a:rPr>
            <a:t>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0.11905</cdr:y>
    </cdr:from>
    <cdr:to>
      <cdr:x>0.39127</cdr:x>
      <cdr:y>0.20655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107504" y="720080"/>
          <a:ext cx="3456404" cy="52925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«Энергосбережение и повышение энергетической эффективности Свердловского района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0,06%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0.9</cdr:y>
    </cdr:from>
    <cdr:to>
      <cdr:x>0.66797</cdr:x>
      <cdr:y>1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107504" y="5229200"/>
          <a:ext cx="5976727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«Стимулирование социального </a:t>
          </a:r>
          <a:r>
            <a:rPr lang="ru-RU" sz="1050" b="1" dirty="0" smtClean="0">
              <a:solidFill>
                <a:schemeClr val="tx1"/>
              </a:solidFill>
            </a:rPr>
            <a:t>жилищного </a:t>
          </a:r>
          <a:r>
            <a:rPr lang="ru-RU" sz="1050" b="1" dirty="0">
              <a:solidFill>
                <a:schemeClr val="tx1"/>
              </a:solidFill>
            </a:rPr>
            <a:t>строительства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в </a:t>
          </a:r>
          <a:r>
            <a:rPr lang="ru-RU" sz="1050" b="1" dirty="0">
              <a:solidFill>
                <a:schemeClr val="tx1"/>
              </a:solidFill>
            </a:rPr>
            <a:t>Свердловском районе Орловской области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0,5%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0.4387</cdr:x>
      <cdr:y>0.5875</cdr:y>
    </cdr:from>
    <cdr:to>
      <cdr:x>0.59682</cdr:x>
      <cdr:y>0.64634</cdr:y>
    </cdr:to>
    <cdr:cxnSp macro="">
      <cdr:nvCxnSpPr>
        <cdr:cNvPr id="10" name="Прямая соединительная линия 9"/>
        <cdr:cNvCxnSpPr/>
      </cdr:nvCxnSpPr>
      <cdr:spPr>
        <a:xfrm xmlns:a="http://schemas.openxmlformats.org/drawingml/2006/main" flipH="1">
          <a:off x="3995936" y="3468985"/>
          <a:ext cx="1440201" cy="347439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0.4387</cdr:x>
      <cdr:y>0.42683</cdr:y>
    </cdr:from>
    <cdr:to>
      <cdr:x>0.52567</cdr:x>
      <cdr:y>0.45</cdr:y>
    </cdr:to>
    <cdr:cxnSp macro="">
      <cdr:nvCxnSpPr>
        <cdr:cNvPr id="12" name="Прямая соединительная линия 11"/>
        <cdr:cNvCxnSpPr/>
      </cdr:nvCxnSpPr>
      <cdr:spPr>
        <a:xfrm xmlns:a="http://schemas.openxmlformats.org/drawingml/2006/main" flipH="1" flipV="1">
          <a:off x="3995936" y="2520280"/>
          <a:ext cx="792089" cy="136815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0.47033</cdr:x>
      <cdr:y>0.5</cdr:y>
    </cdr:from>
    <cdr:to>
      <cdr:x>0.55729</cdr:x>
      <cdr:y>0.5122</cdr:y>
    </cdr:to>
    <cdr:cxnSp macro="">
      <cdr:nvCxnSpPr>
        <cdr:cNvPr id="15" name="Прямая соединительная линия 14"/>
        <cdr:cNvCxnSpPr/>
      </cdr:nvCxnSpPr>
      <cdr:spPr>
        <a:xfrm xmlns:a="http://schemas.openxmlformats.org/drawingml/2006/main" flipH="1">
          <a:off x="4283968" y="2952328"/>
          <a:ext cx="792112" cy="72008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0.0118</cdr:x>
      <cdr:y>0.8125</cdr:y>
    </cdr:from>
    <cdr:to>
      <cdr:x>0.66797</cdr:x>
      <cdr:y>0.9125</cdr:y>
    </cdr:to>
    <cdr:sp macro="" textlink="">
      <cdr:nvSpPr>
        <cdr:cNvPr id="33" name="TextBox 1"/>
        <cdr:cNvSpPr txBox="1"/>
      </cdr:nvSpPr>
      <cdr:spPr>
        <a:xfrm xmlns:a="http://schemas.openxmlformats.org/drawingml/2006/main">
          <a:off x="107504" y="4680520"/>
          <a:ext cx="5976664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«Развитие физической культуры и спорта Свердловского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района 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0,3%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0.70732</cdr:y>
    </cdr:from>
    <cdr:to>
      <cdr:x>0.66797</cdr:x>
      <cdr:y>0.80732</cdr:y>
    </cdr:to>
    <cdr:sp macro="" textlink="">
      <cdr:nvSpPr>
        <cdr:cNvPr id="34" name="TextBox 1"/>
        <cdr:cNvSpPr txBox="1"/>
      </cdr:nvSpPr>
      <cdr:spPr>
        <a:xfrm xmlns:a="http://schemas.openxmlformats.org/drawingml/2006/main">
          <a:off x="107504" y="4176464"/>
          <a:ext cx="5976727" cy="59046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«Паспортизация и принятие в муниципальную собственность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автомобильных </a:t>
          </a:r>
          <a:r>
            <a:rPr lang="ru-RU" sz="1050" b="1" dirty="0">
              <a:solidFill>
                <a:schemeClr val="tx1"/>
              </a:solidFill>
            </a:rPr>
            <a:t>дорог местного значения общего пользования муниципального образования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Свердловский </a:t>
          </a:r>
          <a:r>
            <a:rPr lang="ru-RU" sz="1050" b="1" dirty="0">
              <a:solidFill>
                <a:schemeClr val="tx1"/>
              </a:solidFill>
            </a:rPr>
            <a:t>район Орловской области 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0,09%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0.37805</cdr:y>
    </cdr:from>
    <cdr:to>
      <cdr:x>0.39127</cdr:x>
      <cdr:y>0.50305</cdr:y>
    </cdr:to>
    <cdr:sp macro="" textlink="">
      <cdr:nvSpPr>
        <cdr:cNvPr id="35" name="TextBox 1"/>
        <cdr:cNvSpPr txBox="1"/>
      </cdr:nvSpPr>
      <cdr:spPr>
        <a:xfrm xmlns:a="http://schemas.openxmlformats.org/drawingml/2006/main">
          <a:off x="107504" y="2232248"/>
          <a:ext cx="3456404" cy="7380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«Управление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муниципальными </a:t>
          </a:r>
          <a:r>
            <a:rPr lang="ru-RU" sz="1050" b="1" dirty="0">
              <a:solidFill>
                <a:schemeClr val="tx1"/>
              </a:solidFill>
            </a:rPr>
            <a:t>финансами Свердловского 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2,4%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0.0118</cdr:x>
      <cdr:y>0.03571</cdr:y>
    </cdr:from>
    <cdr:to>
      <cdr:x>0.39127</cdr:x>
      <cdr:y>0.16071</cdr:y>
    </cdr:to>
    <cdr:sp macro="" textlink="">
      <cdr:nvSpPr>
        <cdr:cNvPr id="36" name="TextBox 1"/>
        <cdr:cNvSpPr txBox="1"/>
      </cdr:nvSpPr>
      <cdr:spPr>
        <a:xfrm xmlns:a="http://schemas.openxmlformats.org/drawingml/2006/main">
          <a:off x="107504" y="216024"/>
          <a:ext cx="3456404" cy="7560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«Повышение эффективности муниципального управления в Свердловском районе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 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endParaRPr lang="ru-RU" sz="1050" b="1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000"/>
              </a:solidFill>
            </a:rPr>
            <a:t>0,01%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0.45452</cdr:x>
      <cdr:y>0.34146</cdr:y>
    </cdr:from>
    <cdr:to>
      <cdr:x>0.54148</cdr:x>
      <cdr:y>0.425</cdr:y>
    </cdr:to>
    <cdr:cxnSp macro="">
      <cdr:nvCxnSpPr>
        <cdr:cNvPr id="18" name="Прямая соединительная линия 17"/>
        <cdr:cNvCxnSpPr/>
      </cdr:nvCxnSpPr>
      <cdr:spPr>
        <a:xfrm xmlns:a="http://schemas.openxmlformats.org/drawingml/2006/main" flipH="1" flipV="1">
          <a:off x="4139997" y="2065380"/>
          <a:ext cx="792076" cy="505306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0.0118</cdr:x>
      <cdr:y>0.20238</cdr:y>
    </cdr:from>
    <cdr:to>
      <cdr:x>0.39127</cdr:x>
      <cdr:y>0.32738</cdr:y>
    </cdr:to>
    <cdr:sp macro="" textlink="">
      <cdr:nvSpPr>
        <cdr:cNvPr id="27" name="TextBox 1"/>
        <cdr:cNvSpPr txBox="1"/>
      </cdr:nvSpPr>
      <cdr:spPr>
        <a:xfrm xmlns:a="http://schemas.openxmlformats.org/drawingml/2006/main">
          <a:off x="107504" y="1224136"/>
          <a:ext cx="3456404" cy="7560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</a:t>
          </a:r>
          <a:r>
            <a:rPr lang="ru-RU" sz="1050" b="1" dirty="0" smtClean="0">
              <a:solidFill>
                <a:schemeClr val="tx1"/>
              </a:solidFill>
            </a:rPr>
            <a:t>«Развитие сельского хозяйства и регулирование рынков сельскохозяйственной продукции, сырья 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и продовольствия в Свердловском районе»</a:t>
          </a:r>
          <a:endParaRPr lang="ru-RU" sz="1050" b="1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000"/>
              </a:solidFill>
            </a:rPr>
            <a:t>0,004%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0.67587</cdr:x>
      <cdr:y>0.825</cdr:y>
    </cdr:from>
    <cdr:to>
      <cdr:x>0.99209</cdr:x>
      <cdr:y>0.938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6156176" y="4752528"/>
          <a:ext cx="2880320" cy="6509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l" rtl="0"/>
          <a:r>
            <a:rPr lang="ru-RU" sz="1050" b="1" dirty="0" smtClean="0">
              <a:solidFill>
                <a:schemeClr val="tx1"/>
              </a:solidFill>
            </a:rPr>
            <a:t>Муниципальная</a:t>
          </a:r>
          <a:r>
            <a:rPr lang="ru-RU" sz="1050" b="1" baseline="0" dirty="0" smtClean="0">
              <a:solidFill>
                <a:schemeClr val="tx1"/>
              </a:solidFill>
            </a:rPr>
            <a:t> программа «Развитие</a:t>
          </a:r>
          <a:br>
            <a:rPr lang="ru-RU" sz="1050" b="1" baseline="0" dirty="0" smtClean="0">
              <a:solidFill>
                <a:schemeClr val="tx1"/>
              </a:solidFill>
            </a:rPr>
          </a:br>
          <a:r>
            <a:rPr lang="ru-RU" sz="1050" b="1" baseline="0" dirty="0" smtClean="0">
              <a:solidFill>
                <a:schemeClr val="tx1"/>
              </a:solidFill>
            </a:rPr>
            <a:t>образования в Свердловском районе»</a:t>
          </a:r>
          <a:r>
            <a:rPr lang="ru-RU" sz="1200" b="1" baseline="0" dirty="0" smtClean="0">
              <a:solidFill>
                <a:schemeClr val="tx1"/>
              </a:solidFill>
            </a:rPr>
            <a:t/>
          </a:r>
          <a:br>
            <a:rPr lang="ru-RU" sz="1200" b="1" baseline="0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79,9</a:t>
          </a:r>
          <a:r>
            <a:rPr lang="ru-RU" sz="1200" b="1" baseline="0" dirty="0" smtClean="0">
              <a:solidFill>
                <a:srgbClr val="FFC000"/>
              </a:solidFill>
            </a:rPr>
            <a:t>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0.43573</cdr:y>
    </cdr:from>
    <cdr:to>
      <cdr:x>0.50909</cdr:x>
      <cdr:y>0.56425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72015" y="2592288"/>
          <a:ext cx="4565000" cy="76460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«</a:t>
          </a:r>
          <a:r>
            <a:rPr lang="ru-RU" sz="1050" b="1" dirty="0">
              <a:solidFill>
                <a:schemeClr val="tx1"/>
              </a:solidFill>
            </a:rPr>
            <a:t>Развитие  культуры ,архивного дела, сохранение и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реконструкция </a:t>
          </a:r>
          <a:r>
            <a:rPr lang="ru-RU" sz="1050" b="1" dirty="0">
              <a:solidFill>
                <a:schemeClr val="tx1"/>
              </a:solidFill>
            </a:rPr>
            <a:t>военно-мемориальных объектов в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Свердловском </a:t>
          </a:r>
          <a:r>
            <a:rPr lang="ru-RU" sz="1050" b="1" dirty="0">
              <a:solidFill>
                <a:schemeClr val="tx1"/>
              </a:solidFill>
            </a:rPr>
            <a:t>районе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6,5%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0.56887</cdr:y>
    </cdr:from>
    <cdr:to>
      <cdr:x>0.49806</cdr:x>
      <cdr:y>0.71887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72008" y="3384376"/>
          <a:ext cx="4464534" cy="89239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«Ремонт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улично-дорожной сети населенных </a:t>
          </a:r>
          <a:r>
            <a:rPr lang="ru-RU" sz="1050" b="1" dirty="0">
              <a:solidFill>
                <a:schemeClr val="tx1"/>
              </a:solidFill>
            </a:rPr>
            <a:t>пунктов района и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автомобильных </a:t>
          </a:r>
          <a:r>
            <a:rPr lang="ru-RU" sz="1050" b="1" dirty="0">
              <a:solidFill>
                <a:schemeClr val="tx1"/>
              </a:solidFill>
            </a:rPr>
            <a:t>дорог общего пользования </a:t>
          </a:r>
          <a:r>
            <a:rPr lang="ru-RU" sz="1050" b="1" dirty="0" smtClean="0">
              <a:solidFill>
                <a:schemeClr val="tx1"/>
              </a:solidFill>
            </a:rPr>
            <a:t>местного значения 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Свердловского </a:t>
          </a:r>
          <a:r>
            <a:rPr lang="ru-RU" sz="1050" b="1" dirty="0">
              <a:solidFill>
                <a:schemeClr val="tx1"/>
              </a:solidFill>
            </a:rPr>
            <a:t>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9,2%</a:t>
          </a:r>
          <a:endParaRPr lang="ru-RU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0.35101</cdr:y>
    </cdr:from>
    <cdr:to>
      <cdr:x>0.48225</cdr:x>
      <cdr:y>0.47601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72008" y="2088232"/>
          <a:ext cx="4320528" cy="7436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«Комплексное развитие сельских </a:t>
          </a:r>
          <a:endParaRPr lang="ru-RU" sz="1050" b="1" dirty="0" smtClean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050" b="1" dirty="0" smtClean="0">
              <a:solidFill>
                <a:schemeClr val="tx1"/>
              </a:solidFill>
            </a:rPr>
            <a:t>территорий </a:t>
          </a:r>
          <a:r>
            <a:rPr lang="ru-RU" sz="1050" b="1" dirty="0">
              <a:solidFill>
                <a:schemeClr val="tx1"/>
              </a:solidFill>
            </a:rPr>
            <a:t>Свердловского района Орловской </a:t>
          </a:r>
          <a:r>
            <a:rPr lang="ru-RU" sz="1050" b="1" dirty="0" smtClean="0">
              <a:solidFill>
                <a:schemeClr val="tx1"/>
              </a:solidFill>
            </a:rPr>
            <a:t>области»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0,6%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0.09683</cdr:y>
    </cdr:from>
    <cdr:to>
      <cdr:x>0.38738</cdr:x>
      <cdr:y>0.18433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72008" y="576064"/>
          <a:ext cx="3456404" cy="52056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«Энергосбережение и повышение энергетической эффективности Свердловского района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0,06%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0.89956</cdr:y>
    </cdr:from>
    <cdr:to>
      <cdr:x>0.66408</cdr:x>
      <cdr:y>0.99956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72008" y="5351731"/>
          <a:ext cx="5976727" cy="5949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«Стимулирование социального </a:t>
          </a:r>
          <a:r>
            <a:rPr lang="ru-RU" sz="1050" b="1" dirty="0" smtClean="0">
              <a:solidFill>
                <a:schemeClr val="tx1"/>
              </a:solidFill>
            </a:rPr>
            <a:t>жилищного </a:t>
          </a:r>
          <a:r>
            <a:rPr lang="ru-RU" sz="1050" b="1" dirty="0">
              <a:solidFill>
                <a:schemeClr val="tx1"/>
              </a:solidFill>
            </a:rPr>
            <a:t>строительства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в </a:t>
          </a:r>
          <a:r>
            <a:rPr lang="ru-RU" sz="1050" b="1" dirty="0">
              <a:solidFill>
                <a:schemeClr val="tx1"/>
              </a:solidFill>
            </a:rPr>
            <a:t>Свердловском районе Орловской области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0,5%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0.46643</cdr:x>
      <cdr:y>0.5875</cdr:y>
    </cdr:from>
    <cdr:to>
      <cdr:x>0.59682</cdr:x>
      <cdr:y>0.61729</cdr:y>
    </cdr:to>
    <cdr:cxnSp macro="">
      <cdr:nvCxnSpPr>
        <cdr:cNvPr id="10" name="Прямая соединительная линия 9"/>
        <cdr:cNvCxnSpPr/>
      </cdr:nvCxnSpPr>
      <cdr:spPr>
        <a:xfrm xmlns:a="http://schemas.openxmlformats.org/drawingml/2006/main" flipH="1">
          <a:off x="4248472" y="3495202"/>
          <a:ext cx="1187665" cy="177206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0.44271</cdr:x>
      <cdr:y>0.39942</cdr:y>
    </cdr:from>
    <cdr:to>
      <cdr:x>0.52567</cdr:x>
      <cdr:y>0.4375</cdr:y>
    </cdr:to>
    <cdr:cxnSp macro="">
      <cdr:nvCxnSpPr>
        <cdr:cNvPr id="12" name="Прямая соединительная линия 11"/>
        <cdr:cNvCxnSpPr/>
      </cdr:nvCxnSpPr>
      <cdr:spPr>
        <a:xfrm xmlns:a="http://schemas.openxmlformats.org/drawingml/2006/main" flipH="1" flipV="1">
          <a:off x="4032448" y="2376264"/>
          <a:ext cx="755620" cy="226547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0.40318</cdr:x>
      <cdr:y>0.49625</cdr:y>
    </cdr:from>
    <cdr:to>
      <cdr:x>0.55729</cdr:x>
      <cdr:y>0.5</cdr:y>
    </cdr:to>
    <cdr:cxnSp macro="">
      <cdr:nvCxnSpPr>
        <cdr:cNvPr id="15" name="Прямая соединительная линия 14"/>
        <cdr:cNvCxnSpPr/>
      </cdr:nvCxnSpPr>
      <cdr:spPr>
        <a:xfrm xmlns:a="http://schemas.openxmlformats.org/drawingml/2006/main" flipH="1" flipV="1">
          <a:off x="3672408" y="2952328"/>
          <a:ext cx="1403672" cy="22313"/>
        </a:xfrm>
        <a:prstGeom xmlns:a="http://schemas.openxmlformats.org/drawingml/2006/main" prst="line">
          <a:avLst/>
        </a:prstGeom>
        <a:ln xmlns:a="http://schemas.openxmlformats.org/drawingml/2006/main" w="127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0.00791</cdr:x>
      <cdr:y>0.82185</cdr:y>
    </cdr:from>
    <cdr:to>
      <cdr:x>0.66408</cdr:x>
      <cdr:y>0.92185</cdr:y>
    </cdr:to>
    <cdr:sp macro="" textlink="">
      <cdr:nvSpPr>
        <cdr:cNvPr id="33" name="TextBox 1"/>
        <cdr:cNvSpPr txBox="1"/>
      </cdr:nvSpPr>
      <cdr:spPr>
        <a:xfrm xmlns:a="http://schemas.openxmlformats.org/drawingml/2006/main">
          <a:off x="72008" y="4889400"/>
          <a:ext cx="5976727" cy="5949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«Развитие физической культуры и спорта Свердловского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района 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0,3%</a:t>
          </a:r>
          <a:endParaRPr lang="ru-RU" sz="1200" b="1" dirty="0" smtClean="0">
            <a:solidFill>
              <a:srgbClr val="FFC000"/>
            </a:solidFill>
          </a:endParaRP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0.70645</cdr:y>
    </cdr:from>
    <cdr:to>
      <cdr:x>0.66408</cdr:x>
      <cdr:y>0.80645</cdr:y>
    </cdr:to>
    <cdr:sp macro="" textlink="">
      <cdr:nvSpPr>
        <cdr:cNvPr id="34" name="TextBox 1"/>
        <cdr:cNvSpPr txBox="1"/>
      </cdr:nvSpPr>
      <cdr:spPr>
        <a:xfrm xmlns:a="http://schemas.openxmlformats.org/drawingml/2006/main">
          <a:off x="72008" y="4202856"/>
          <a:ext cx="5976727" cy="5949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ru-RU" sz="1050" b="1" dirty="0">
              <a:solidFill>
                <a:schemeClr val="tx1"/>
              </a:solidFill>
            </a:rPr>
            <a:t>Муниципальная программа «Паспортизация и принятие в муниципальную собственность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автомобильных </a:t>
          </a:r>
          <a:r>
            <a:rPr lang="ru-RU" sz="1050" b="1" dirty="0">
              <a:solidFill>
                <a:schemeClr val="tx1"/>
              </a:solidFill>
            </a:rPr>
            <a:t>дорог местного значения общего пользования муниципального образования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Свердловский </a:t>
          </a:r>
          <a:r>
            <a:rPr lang="ru-RU" sz="1050" b="1" dirty="0">
              <a:solidFill>
                <a:schemeClr val="tx1"/>
              </a:solidFill>
            </a:rPr>
            <a:t>район Орловской области 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0,09%</a:t>
          </a:r>
        </a:p>
        <a:p xmlns:a="http://schemas.openxmlformats.org/drawingml/2006/main">
          <a:endParaRPr lang="ru-RU" sz="10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0.26628</cdr:y>
    </cdr:from>
    <cdr:to>
      <cdr:x>0.38738</cdr:x>
      <cdr:y>0.39128</cdr:y>
    </cdr:to>
    <cdr:sp macro="" textlink="">
      <cdr:nvSpPr>
        <cdr:cNvPr id="35" name="TextBox 1"/>
        <cdr:cNvSpPr txBox="1"/>
      </cdr:nvSpPr>
      <cdr:spPr>
        <a:xfrm xmlns:a="http://schemas.openxmlformats.org/drawingml/2006/main">
          <a:off x="72008" y="1584176"/>
          <a:ext cx="3456404" cy="7436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Свердловского района «Управление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муниципальными </a:t>
          </a:r>
          <a:r>
            <a:rPr lang="ru-RU" sz="1050" b="1" dirty="0">
              <a:solidFill>
                <a:schemeClr val="tx1"/>
              </a:solidFill>
            </a:rPr>
            <a:t>финансами Свердловского района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200" b="1" dirty="0" smtClean="0">
              <a:solidFill>
                <a:srgbClr val="FFC000"/>
              </a:solidFill>
            </a:rPr>
            <a:t>2,5%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0.0121</cdr:y>
    </cdr:from>
    <cdr:to>
      <cdr:x>0.38738</cdr:x>
      <cdr:y>0.1371</cdr:y>
    </cdr:to>
    <cdr:sp macro="" textlink="">
      <cdr:nvSpPr>
        <cdr:cNvPr id="36" name="TextBox 1"/>
        <cdr:cNvSpPr txBox="1"/>
      </cdr:nvSpPr>
      <cdr:spPr>
        <a:xfrm xmlns:a="http://schemas.openxmlformats.org/drawingml/2006/main">
          <a:off x="72008" y="72008"/>
          <a:ext cx="3456404" cy="74366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«Повышение эффективности муниципального управления в Свердловском районе </a:t>
          </a:r>
          <a:r>
            <a:rPr lang="ru-RU" sz="1050" b="1" dirty="0" smtClean="0">
              <a:solidFill>
                <a:schemeClr val="tx1"/>
              </a:solidFill>
            </a:rPr>
            <a:t/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Орловской </a:t>
          </a:r>
          <a:r>
            <a:rPr lang="ru-RU" sz="1050" b="1" dirty="0">
              <a:solidFill>
                <a:schemeClr val="tx1"/>
              </a:solidFill>
            </a:rPr>
            <a:t>области </a:t>
          </a:r>
          <a:r>
            <a:rPr lang="ru-RU" sz="1050" b="1" dirty="0" smtClean="0">
              <a:solidFill>
                <a:schemeClr val="tx1"/>
              </a:solidFill>
            </a:rPr>
            <a:t>»</a:t>
          </a:r>
          <a:endParaRPr lang="ru-RU" sz="1050" b="1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000"/>
              </a:solidFill>
            </a:rPr>
            <a:t>0,01%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  <cdr:relSizeAnchor xmlns:cdr="http://schemas.openxmlformats.org/drawingml/2006/chartDrawing">
    <cdr:from>
      <cdr:x>0.00791</cdr:x>
      <cdr:y>0.18155</cdr:y>
    </cdr:from>
    <cdr:to>
      <cdr:x>0.38738</cdr:x>
      <cdr:y>0.3128</cdr:y>
    </cdr:to>
    <cdr:sp macro="" textlink="">
      <cdr:nvSpPr>
        <cdr:cNvPr id="17" name="TextBox 1"/>
        <cdr:cNvSpPr txBox="1"/>
      </cdr:nvSpPr>
      <cdr:spPr>
        <a:xfrm xmlns:a="http://schemas.openxmlformats.org/drawingml/2006/main">
          <a:off x="72008" y="1080120"/>
          <a:ext cx="3456404" cy="78084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rtl="0">
            <a:defRPr/>
          </a:pPr>
          <a:r>
            <a:rPr lang="ru-RU" sz="1050" b="1" dirty="0">
              <a:solidFill>
                <a:schemeClr val="tx1"/>
              </a:solidFill>
            </a:rPr>
            <a:t>Муниципальная программа </a:t>
          </a:r>
          <a:r>
            <a:rPr lang="ru-RU" sz="1050" b="1" dirty="0" smtClean="0">
              <a:solidFill>
                <a:schemeClr val="tx1"/>
              </a:solidFill>
            </a:rPr>
            <a:t>«Развитие сельского хозяйства и регулирование рынков сельскохозяйственной продукции, сырья </a:t>
          </a:r>
          <a:br>
            <a:rPr lang="ru-RU" sz="1050" b="1" dirty="0" smtClean="0">
              <a:solidFill>
                <a:schemeClr val="tx1"/>
              </a:solidFill>
            </a:rPr>
          </a:br>
          <a:r>
            <a:rPr lang="ru-RU" sz="1050" b="1" dirty="0" smtClean="0">
              <a:solidFill>
                <a:schemeClr val="tx1"/>
              </a:solidFill>
            </a:rPr>
            <a:t>и продовольствия в Свердловском районе»</a:t>
          </a:r>
          <a:endParaRPr lang="ru-RU" sz="1050" b="1" dirty="0">
            <a:solidFill>
              <a:schemeClr val="tx1"/>
            </a:solidFill>
          </a:endParaRPr>
        </a:p>
        <a:p xmlns:a="http://schemas.openxmlformats.org/drawingml/2006/main">
          <a:pPr algn="l" rtl="0">
            <a:defRPr/>
          </a:pPr>
          <a:r>
            <a:rPr lang="ru-RU" sz="1200" b="1" dirty="0" smtClean="0">
              <a:solidFill>
                <a:srgbClr val="FFC000"/>
              </a:solidFill>
            </a:rPr>
            <a:t>0,004%</a:t>
          </a:r>
          <a:endParaRPr lang="ru-RU" sz="1200" b="1" dirty="0">
            <a:solidFill>
              <a:srgbClr val="FFC000"/>
            </a:solidFill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02.10.2021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02.10.2021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02.10.2021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02.10.2021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02.10.2021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02.10.2021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02.10.2021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02.10.2021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02.10.2021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02.10.2021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CC5E8-BF4F-40FB-A7C5-A7E9844BB1A7}" type="datetimeFigureOut">
              <a:rPr lang="ru-RU" smtClean="0"/>
              <a:pPr/>
              <a:t>02.10.2021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3D2CC5E8-BF4F-40FB-A7C5-A7E9844BB1A7}" type="datetimeFigureOut">
              <a:rPr lang="ru-RU" smtClean="0"/>
              <a:pPr/>
              <a:t>02.10.2021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2988585A-52A8-4C3A-8546-7B48435A04D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476672"/>
            <a:ext cx="82089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Параметры консолидированного бюджета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Свердловского района Орловской области</a:t>
            </a:r>
          </a:p>
          <a:p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</a:t>
            </a:r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тыс. рублей</a:t>
            </a:r>
            <a:endParaRPr lang="ru-RU" sz="28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1560" y="3822139"/>
            <a:ext cx="81179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Параметры районного бюджета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       тыс</a:t>
            </a:r>
            <a:r>
              <a:rPr lang="ru-RU" sz="2000" b="1" dirty="0">
                <a:solidFill>
                  <a:srgbClr val="FFC819"/>
                </a:solidFill>
                <a:latin typeface="Century Gothic" pitchFamily="34" charset="0"/>
              </a:rPr>
              <a:t>. рублей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7749735"/>
              </p:ext>
            </p:extLst>
          </p:nvPr>
        </p:nvGraphicFramePr>
        <p:xfrm>
          <a:off x="789367" y="1772816"/>
          <a:ext cx="7848872" cy="18000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962218"/>
                <a:gridCol w="1962218"/>
                <a:gridCol w="1962218"/>
                <a:gridCol w="1962218"/>
              </a:tblGrid>
              <a:tr h="450000">
                <a:tc>
                  <a:txBody>
                    <a:bodyPr/>
                    <a:lstStyle/>
                    <a:p>
                      <a:pPr algn="ctr"/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Доходы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Дефицит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2021</a:t>
                      </a:r>
                      <a:r>
                        <a:rPr lang="ru-RU" sz="2000" baseline="0" dirty="0" smtClean="0"/>
                        <a:t>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356573,4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361573,4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-5000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2022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328608,2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333808,2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-5200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2023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 305996,1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311196,1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   -5200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9736519"/>
              </p:ext>
            </p:extLst>
          </p:nvPr>
        </p:nvGraphicFramePr>
        <p:xfrm>
          <a:off x="827584" y="4653136"/>
          <a:ext cx="7848872" cy="18000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962218"/>
                <a:gridCol w="1962218"/>
                <a:gridCol w="1962218"/>
                <a:gridCol w="1962218"/>
              </a:tblGrid>
              <a:tr h="450000">
                <a:tc>
                  <a:txBody>
                    <a:bodyPr/>
                    <a:lstStyle/>
                    <a:p>
                      <a:pPr algn="ctr"/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Доходы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Дефицит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2021</a:t>
                      </a:r>
                      <a:r>
                        <a:rPr lang="ru-RU" sz="2000" baseline="0" dirty="0" smtClean="0"/>
                        <a:t>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324915,3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329915,3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 -5000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2022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297094,3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302094,3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  -5000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0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2023 год</a:t>
                      </a:r>
                      <a:endParaRPr lang="ru-RU" sz="200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274483,7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279483,7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  -5000</a:t>
                      </a:r>
                      <a:endParaRPr lang="ru-RU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81732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40632" y="476672"/>
            <a:ext cx="68387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доходов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консолидированного бюджета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на 2021 год</a:t>
            </a:r>
            <a:endParaRPr lang="ru-RU" sz="32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861642245"/>
              </p:ext>
            </p:extLst>
          </p:nvPr>
        </p:nvGraphicFramePr>
        <p:xfrm>
          <a:off x="1142929" y="1916832"/>
          <a:ext cx="7034137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97814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40632" y="476672"/>
            <a:ext cx="68387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доходов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консолидированного бюджета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на 2022 год</a:t>
            </a:r>
            <a:endParaRPr lang="ru-RU" sz="32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123191759"/>
              </p:ext>
            </p:extLst>
          </p:nvPr>
        </p:nvGraphicFramePr>
        <p:xfrm>
          <a:off x="1142929" y="1844824"/>
          <a:ext cx="7034137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109928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40632" y="476672"/>
            <a:ext cx="68387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доходов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консолидированного бюджета </a:t>
            </a:r>
            <a:b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3200" b="1" dirty="0" smtClean="0">
                <a:solidFill>
                  <a:srgbClr val="FFC819"/>
                </a:solidFill>
                <a:latin typeface="Century Gothic" pitchFamily="34" charset="0"/>
              </a:rPr>
              <a:t>на 2023 год</a:t>
            </a:r>
            <a:endParaRPr lang="ru-RU" sz="32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88979182"/>
              </p:ext>
            </p:extLst>
          </p:nvPr>
        </p:nvGraphicFramePr>
        <p:xfrm>
          <a:off x="1142929" y="1844824"/>
          <a:ext cx="7034137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109928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8234700"/>
              </p:ext>
            </p:extLst>
          </p:nvPr>
        </p:nvGraphicFramePr>
        <p:xfrm>
          <a:off x="755576" y="1750471"/>
          <a:ext cx="7632848" cy="493876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145216,9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из них: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 на доходы физических лиц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74000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Акцизы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10353,5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Налоги на совокупный доход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7229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Государственная пошлина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Доходы от использования имущества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16876,8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Платежи за использование природными ресурсами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Доходы от продажи материальных и нематериальных активов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34607,6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Штрафы, санкции,</a:t>
                      </a:r>
                      <a:r>
                        <a:rPr lang="ru-RU" baseline="0" dirty="0" smtClean="0"/>
                        <a:t> возмещение ущерба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Прочие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340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99288" y="476672"/>
            <a:ext cx="7540847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Налоговые и неналоговые доходы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2021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78147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6253396"/>
              </p:ext>
            </p:extLst>
          </p:nvPr>
        </p:nvGraphicFramePr>
        <p:xfrm>
          <a:off x="755576" y="1750471"/>
          <a:ext cx="7632848" cy="493876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2022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136854,5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из них: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 на доходы физических лиц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74000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Акцизы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10689,3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Налоги на совокупный доход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5833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Государственная пошлина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Доходы от использования имущества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14500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Платежи за использование природными ресурсами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Доходы от продажи материальных и нематериальных активов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29582,2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Штрафы, санкции,</a:t>
                      </a:r>
                      <a:r>
                        <a:rPr lang="ru-RU" baseline="0" dirty="0" smtClean="0"/>
                        <a:t> возмещение ущерба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Прочие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340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99288" y="476672"/>
            <a:ext cx="7540847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Налоговые и неналоговые доходы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2022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84869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6252369"/>
              </p:ext>
            </p:extLst>
          </p:nvPr>
        </p:nvGraphicFramePr>
        <p:xfrm>
          <a:off x="755576" y="1750471"/>
          <a:ext cx="7632848" cy="493876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2023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142140,1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из них: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 на доходы физических лиц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75000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Акцизы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11031,5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Налоги на совокупный доход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5853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Государственная пошлина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1700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Доходы от использования имущества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16700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Платежи за использование природными ресурсами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Доходы от продажи материальных и нематериальных активов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31205,6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Штрафы, санкции,</a:t>
                      </a:r>
                      <a:r>
                        <a:rPr lang="ru-RU" baseline="0" dirty="0" smtClean="0"/>
                        <a:t> возмещение ущерба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Прочие неналоговые доходы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bg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340</a:t>
                      </a:r>
                      <a:endParaRPr lang="ru-RU" dirty="0" smtClean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99288" y="476672"/>
            <a:ext cx="7540847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Налоговые и неналоговые доходы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2023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89323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0674" y="476672"/>
            <a:ext cx="77780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налоговых и неналоговых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доходов районного бюджета на 2021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3782599806"/>
              </p:ext>
            </p:extLst>
          </p:nvPr>
        </p:nvGraphicFramePr>
        <p:xfrm>
          <a:off x="789305" y="1340768"/>
          <a:ext cx="7769459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676676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0674" y="476672"/>
            <a:ext cx="77780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налоговых и неналоговых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доходов районного бюджета на 2022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4188048662"/>
              </p:ext>
            </p:extLst>
          </p:nvPr>
        </p:nvGraphicFramePr>
        <p:xfrm>
          <a:off x="789305" y="1340768"/>
          <a:ext cx="7769459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093907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0674" y="476672"/>
            <a:ext cx="77780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налоговых и неналоговых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доходов районного бюджета на 2023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520486073"/>
              </p:ext>
            </p:extLst>
          </p:nvPr>
        </p:nvGraphicFramePr>
        <p:xfrm>
          <a:off x="789305" y="1340768"/>
          <a:ext cx="7769459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093907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4349726"/>
              </p:ext>
            </p:extLst>
          </p:nvPr>
        </p:nvGraphicFramePr>
        <p:xfrm>
          <a:off x="755576" y="1319336"/>
          <a:ext cx="7632848" cy="532534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Расходы, всего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329915,3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baseline="0" dirty="0" smtClean="0"/>
                        <a:t>в том числе</a:t>
                      </a:r>
                      <a:r>
                        <a:rPr lang="ru-RU" dirty="0" smtClean="0"/>
                        <a:t>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Общегосударственные вопросы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42075,1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оборона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1087,6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экономика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23048,5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Жилищно-коммунальное хозяйство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7686,8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Образование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221247,2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Культура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10790,8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Социальная политика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17297,1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Физическая культура и спорт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1001,6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Обслуживание государственного и муниципального долга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1150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Межбюджетные трансферты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4529,8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51810" y="476672"/>
            <a:ext cx="78357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Расходы районного бюджета на 2021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49229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5240813"/>
              </p:ext>
            </p:extLst>
          </p:nvPr>
        </p:nvGraphicFramePr>
        <p:xfrm>
          <a:off x="755576" y="1319336"/>
          <a:ext cx="7632848" cy="532534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2022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Расходы, всего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302094,3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baseline="0" dirty="0" smtClean="0"/>
                        <a:t>в том числе</a:t>
                      </a:r>
                      <a:r>
                        <a:rPr lang="ru-RU" dirty="0" smtClean="0"/>
                        <a:t>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Общегосударственные вопросы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40961,4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оборона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1098,7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экономика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21489,3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Жилищно-коммунальное хозяйство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4278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Образование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199360,5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Культура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9670,8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Социальная политика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18844,2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Физическая культура и спорт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711,6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Обслуживание государственного и муниципального долга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1150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Межбюджетные трансферты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4529,8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51810" y="476672"/>
            <a:ext cx="78357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Расходы районного бюджета на 2022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98576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2707262"/>
              </p:ext>
            </p:extLst>
          </p:nvPr>
        </p:nvGraphicFramePr>
        <p:xfrm>
          <a:off x="755576" y="1319336"/>
          <a:ext cx="7632848" cy="532534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76664"/>
                <a:gridCol w="165618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показателей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2023 год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Расходы, всего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279483,7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 gridSpan="2">
                  <a:txBody>
                    <a:bodyPr/>
                    <a:lstStyle/>
                    <a:p>
                      <a:pPr algn="ctr"/>
                      <a:r>
                        <a:rPr lang="ru-RU" baseline="0" dirty="0" smtClean="0"/>
                        <a:t>в том числе</a:t>
                      </a:r>
                      <a:r>
                        <a:rPr lang="ru-RU" dirty="0" smtClean="0"/>
                        <a:t>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Общегосударственные вопросы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40412,8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оборона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1008,1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Национальная экономика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21831,5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Жилищно-коммунальное хозяйство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24550,7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Образование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160440,7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Культура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9670,8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Социальная политика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15380,1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Физическая культура и спорт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509,2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Обслуживание государственного и муниципального долга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1150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/>
                        <a:t>Межбюджетные трансферты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4529,8</a:t>
                      </a:r>
                      <a:endParaRPr lang="ru-RU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51810" y="476672"/>
            <a:ext cx="783579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Расходы районного бюджета на 2023 год</a:t>
            </a:r>
          </a:p>
          <a:p>
            <a:pPr algn="ctr"/>
            <a:r>
              <a:rPr lang="ru-RU" sz="2000" b="1" dirty="0" smtClean="0">
                <a:solidFill>
                  <a:srgbClr val="FFC819"/>
                </a:solidFill>
                <a:latin typeface="Century Gothic" pitchFamily="34" charset="0"/>
              </a:rPr>
              <a:t>                                                                                  тыс. рублей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98576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13437" y="476672"/>
            <a:ext cx="61125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расходов районного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бюджета на 2021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1345434402"/>
              </p:ext>
            </p:extLst>
          </p:nvPr>
        </p:nvGraphicFramePr>
        <p:xfrm>
          <a:off x="683568" y="1430779"/>
          <a:ext cx="7848872" cy="563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438096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13437" y="476672"/>
            <a:ext cx="61125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расходов районного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бюджета на 2022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21017961"/>
              </p:ext>
            </p:extLst>
          </p:nvPr>
        </p:nvGraphicFramePr>
        <p:xfrm>
          <a:off x="683568" y="1268760"/>
          <a:ext cx="7848872" cy="563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984454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13437" y="476672"/>
            <a:ext cx="61125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расходов районного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бюджета на 2023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533118035"/>
              </p:ext>
            </p:extLst>
          </p:nvPr>
        </p:nvGraphicFramePr>
        <p:xfrm>
          <a:off x="683568" y="1259379"/>
          <a:ext cx="7848872" cy="563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984454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00955" y="476672"/>
            <a:ext cx="833753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программных и непрограммных 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расходов районного бюджета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1801678396"/>
              </p:ext>
            </p:extLst>
          </p:nvPr>
        </p:nvGraphicFramePr>
        <p:xfrm>
          <a:off x="457251" y="1556792"/>
          <a:ext cx="3610693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84097344"/>
              </p:ext>
            </p:extLst>
          </p:nvPr>
        </p:nvGraphicFramePr>
        <p:xfrm>
          <a:off x="5148064" y="1556792"/>
          <a:ext cx="3421419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4148185990"/>
              </p:ext>
            </p:extLst>
          </p:nvPr>
        </p:nvGraphicFramePr>
        <p:xfrm>
          <a:off x="2895230" y="4293096"/>
          <a:ext cx="3528392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483768" y="1843256"/>
            <a:ext cx="202651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/>
              <a:t>Структура непрограммных </a:t>
            </a:r>
            <a:br>
              <a:rPr lang="ru-RU" sz="1100" dirty="0" smtClean="0"/>
            </a:br>
            <a:r>
              <a:rPr lang="ru-RU" sz="1100" dirty="0" smtClean="0"/>
              <a:t>расходов 24,9%</a:t>
            </a:r>
            <a:endParaRPr lang="ru-RU" sz="1100" dirty="0"/>
          </a:p>
        </p:txBody>
      </p:sp>
      <p:sp>
        <p:nvSpPr>
          <p:cNvPr id="7" name="TextBox 6"/>
          <p:cNvSpPr txBox="1"/>
          <p:nvPr/>
        </p:nvSpPr>
        <p:spPr>
          <a:xfrm>
            <a:off x="7117483" y="1843257"/>
            <a:ext cx="202651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/>
              <a:t>Структура непрограммных </a:t>
            </a:r>
            <a:br>
              <a:rPr lang="ru-RU" sz="1100" dirty="0" smtClean="0"/>
            </a:br>
            <a:r>
              <a:rPr lang="ru-RU" sz="1100" dirty="0" smtClean="0"/>
              <a:t>расходов 24,1%</a:t>
            </a:r>
            <a:endParaRPr lang="ru-RU" sz="1100" dirty="0"/>
          </a:p>
        </p:txBody>
      </p:sp>
      <p:sp>
        <p:nvSpPr>
          <p:cNvPr id="8" name="TextBox 7"/>
          <p:cNvSpPr txBox="1"/>
          <p:nvPr/>
        </p:nvSpPr>
        <p:spPr>
          <a:xfrm>
            <a:off x="4921747" y="4581128"/>
            <a:ext cx="202651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/>
              <a:t>Структура непрограммных </a:t>
            </a:r>
            <a:br>
              <a:rPr lang="ru-RU" sz="1100" dirty="0" smtClean="0"/>
            </a:br>
            <a:r>
              <a:rPr lang="ru-RU" sz="1100" dirty="0" smtClean="0"/>
              <a:t>расходов 19,6%</a:t>
            </a:r>
            <a:endParaRPr lang="ru-RU" sz="1100" dirty="0"/>
          </a:p>
        </p:txBody>
      </p:sp>
      <p:sp>
        <p:nvSpPr>
          <p:cNvPr id="9" name="TextBox 8"/>
          <p:cNvSpPr txBox="1"/>
          <p:nvPr/>
        </p:nvSpPr>
        <p:spPr>
          <a:xfrm>
            <a:off x="457250" y="3484165"/>
            <a:ext cx="187743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/>
              <a:t>Структура программных </a:t>
            </a:r>
            <a:br>
              <a:rPr lang="ru-RU" sz="1100" dirty="0" smtClean="0"/>
            </a:br>
            <a:r>
              <a:rPr lang="ru-RU" sz="1100" dirty="0" smtClean="0"/>
              <a:t>расходов 75,1%</a:t>
            </a:r>
            <a:endParaRPr lang="ru-RU" sz="1100" dirty="0"/>
          </a:p>
        </p:txBody>
      </p:sp>
      <p:sp>
        <p:nvSpPr>
          <p:cNvPr id="10" name="TextBox 9"/>
          <p:cNvSpPr txBox="1"/>
          <p:nvPr/>
        </p:nvSpPr>
        <p:spPr>
          <a:xfrm>
            <a:off x="5004048" y="3462292"/>
            <a:ext cx="187743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/>
              <a:t>Структура программных </a:t>
            </a:r>
            <a:br>
              <a:rPr lang="ru-RU" sz="1100" dirty="0" smtClean="0"/>
            </a:br>
            <a:r>
              <a:rPr lang="ru-RU" sz="1100" dirty="0" smtClean="0"/>
              <a:t>расходов 75,9%</a:t>
            </a:r>
            <a:endParaRPr lang="ru-RU" sz="1100" dirty="0"/>
          </a:p>
        </p:txBody>
      </p:sp>
      <p:sp>
        <p:nvSpPr>
          <p:cNvPr id="11" name="TextBox 10"/>
          <p:cNvSpPr txBox="1"/>
          <p:nvPr/>
        </p:nvSpPr>
        <p:spPr>
          <a:xfrm>
            <a:off x="2864067" y="6237312"/>
            <a:ext cx="187743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/>
              <a:t>Структура программных </a:t>
            </a:r>
            <a:br>
              <a:rPr lang="ru-RU" sz="1100" dirty="0" smtClean="0"/>
            </a:br>
            <a:r>
              <a:rPr lang="ru-RU" sz="1100" dirty="0" smtClean="0"/>
              <a:t>расходов 80,4%</a:t>
            </a:r>
            <a:endParaRPr lang="ru-RU" sz="1100" dirty="0"/>
          </a:p>
        </p:txBody>
      </p:sp>
      <p:sp>
        <p:nvSpPr>
          <p:cNvPr id="12" name="TextBox 11"/>
          <p:cNvSpPr txBox="1"/>
          <p:nvPr/>
        </p:nvSpPr>
        <p:spPr>
          <a:xfrm>
            <a:off x="468255" y="1700808"/>
            <a:ext cx="1484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  <a:latin typeface="Century Gothic" pitchFamily="34" charset="0"/>
              </a:rPr>
              <a:t>2021 год</a:t>
            </a:r>
            <a:endParaRPr lang="ru-RU" sz="2400" b="1" dirty="0">
              <a:solidFill>
                <a:srgbClr val="FFC000"/>
              </a:solidFill>
              <a:latin typeface="Century Gothic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00104" y="1700806"/>
            <a:ext cx="1484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  <a:latin typeface="Century Gothic" pitchFamily="34" charset="0"/>
              </a:rPr>
              <a:t>2022 год</a:t>
            </a:r>
            <a:endParaRPr lang="ru-RU" sz="2400" b="1" dirty="0">
              <a:solidFill>
                <a:srgbClr val="FFC000"/>
              </a:solidFill>
              <a:latin typeface="Century Gothic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754675" y="4350295"/>
            <a:ext cx="14847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  <a:latin typeface="Century Gothic" pitchFamily="34" charset="0"/>
              </a:rPr>
              <a:t>2023 год</a:t>
            </a:r>
            <a:endParaRPr lang="ru-RU" sz="2400" b="1" dirty="0">
              <a:solidFill>
                <a:srgbClr val="FFC000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92442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174657" y="4647912"/>
            <a:ext cx="8784977" cy="1944216"/>
          </a:xfrm>
          <a:prstGeom prst="roundRect">
            <a:avLst/>
          </a:prstGeom>
          <a:solidFill>
            <a:srgbClr val="2E424C"/>
          </a:solidFill>
          <a:ln>
            <a:solidFill>
              <a:srgbClr val="2E424C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74658" y="2421405"/>
            <a:ext cx="8784977" cy="1944216"/>
          </a:xfrm>
          <a:prstGeom prst="roundRect">
            <a:avLst/>
          </a:prstGeom>
          <a:solidFill>
            <a:srgbClr val="C84751"/>
          </a:solidFill>
          <a:ln>
            <a:solidFill>
              <a:srgbClr val="C84751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1" y="332656"/>
            <a:ext cx="8784977" cy="1944216"/>
          </a:xfrm>
          <a:prstGeom prst="roundRect">
            <a:avLst/>
          </a:prstGeom>
          <a:solidFill>
            <a:srgbClr val="00A088"/>
          </a:solidFill>
          <a:ln>
            <a:solidFill>
              <a:srgbClr val="00A088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51521" y="332656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В бюджете на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2021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год планируется реализация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12-ти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муниципальных программ, при этом финансирование 5-ти наиболее крупных программ составляет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99,7%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от всего объема программных расходов.</a:t>
            </a:r>
            <a:endParaRPr lang="ru-RU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769" y="2426629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В бюджете на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2022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год планируется реализация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11-и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муниципальных программ, при этом финансирование 5-ти наиболее крупных программ составляет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99,4%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от всего объема программных расходов.</a:t>
            </a:r>
            <a:endParaRPr lang="ru-RU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9033" y="4653136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В бюджете на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2023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год планируется </a:t>
            </a:r>
            <a:r>
              <a:rPr lang="ru-RU" sz="2400" b="1">
                <a:solidFill>
                  <a:srgbClr val="FFC819"/>
                </a:solidFill>
                <a:latin typeface="Century Gothic" pitchFamily="34" charset="0"/>
              </a:rPr>
              <a:t>реализация </a:t>
            </a:r>
            <a:r>
              <a:rPr lang="ru-RU" sz="2400" b="1" smtClean="0">
                <a:solidFill>
                  <a:srgbClr val="FFC819"/>
                </a:solidFill>
                <a:latin typeface="Century Gothic" pitchFamily="34" charset="0"/>
              </a:rPr>
              <a:t>11-ти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муниципальных программ, при этом финансирование 5-ти наиболее крупных программ составляет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99,3% </a:t>
            </a:r>
            <a:r>
              <a:rPr lang="ru-RU" sz="2400" b="1" dirty="0">
                <a:solidFill>
                  <a:srgbClr val="FFC819"/>
                </a:solidFill>
                <a:latin typeface="Century Gothic" pitchFamily="34" charset="0"/>
              </a:rPr>
              <a:t>от всего объема программных расходов.</a:t>
            </a:r>
            <a:endParaRPr lang="ru-RU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92442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7641558"/>
              </p:ext>
            </p:extLst>
          </p:nvPr>
        </p:nvGraphicFramePr>
        <p:xfrm>
          <a:off x="319171" y="1196752"/>
          <a:ext cx="8555836" cy="545600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128792"/>
                <a:gridCol w="142704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Всего: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u="none" strike="noStrik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247849,3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algn="l"/>
                      <a:r>
                        <a:rPr lang="ru-RU" sz="1050" dirty="0" smtClean="0"/>
                        <a:t>Муниципальная программа</a:t>
                      </a:r>
                      <a:r>
                        <a:rPr lang="ru-RU" sz="1050" baseline="0" dirty="0" smtClean="0"/>
                        <a:t> «</a:t>
                      </a:r>
                      <a:r>
                        <a:rPr lang="ru-RU" sz="1050" dirty="0" smtClean="0"/>
                        <a:t>Повышение эффективности муниципального управления в Свердловском районе Орловской области»</a:t>
                      </a:r>
                      <a:endParaRPr lang="ru-RU" sz="1050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30,00</a:t>
                      </a:r>
                      <a:endParaRPr lang="ru-RU" sz="105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 Свердловского района «Ремонт улично-дорожной сети населенных пунктов района и автомобильных дорог общего пользования местного значения Свердловского района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13982,50</a:t>
                      </a:r>
                      <a:endParaRPr lang="ru-RU" sz="105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 «Паспортизация и принятие в муниципальную собственность автомобильных дорог местного значения общего пользования муниципального образования Свердловский район Орловской области 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/>
                        <a:t>208,00</a:t>
                      </a:r>
                      <a:endParaRPr lang="ru-RU" sz="105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 «Комплексное развитие сельских территорий Свердловского района Орловской области 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/>
                        <a:t>4351,80</a:t>
                      </a:r>
                      <a:endParaRPr lang="ru-RU" sz="105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 «Энергосбережение и повышение энергетической эффективности Свердловского района Орловской области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/>
                        <a:t>150,00</a:t>
                      </a:r>
                      <a:endParaRPr lang="ru-RU" sz="105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 «Стимулирование социального жилищного строительства в Свердловском районе Орловской области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/>
                        <a:t>1189,50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 Свердловского района «Управление муниципальными финансами Свердловского района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/>
                        <a:t>5679,80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</a:t>
                      </a:r>
                      <a:r>
                        <a:rPr lang="ru-RU" sz="1050" baseline="0" dirty="0" smtClean="0"/>
                        <a:t> «</a:t>
                      </a:r>
                      <a:r>
                        <a:rPr lang="ru-RU" sz="1050" dirty="0" smtClean="0"/>
                        <a:t>Развитие образования в Свердловском районе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/>
                        <a:t>202740,10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</a:t>
                      </a:r>
                      <a:r>
                        <a:rPr lang="ru-RU" sz="1050" baseline="0" dirty="0" smtClean="0"/>
                        <a:t> «</a:t>
                      </a:r>
                      <a:r>
                        <a:rPr lang="ru-RU" sz="1050" dirty="0" smtClean="0"/>
                        <a:t>Развитие физической культуры и спорта Свердловского района 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/>
                        <a:t>856,60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Свердловского района</a:t>
                      </a:r>
                      <a:r>
                        <a:rPr lang="ru-RU" sz="1050" b="0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«</a:t>
                      </a:r>
                      <a:r>
                        <a:rPr lang="ru-RU" sz="105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Развитие  культуры ,архивного дела, сохранение и реконструкция военно-мемориальных объектов в Свердловском районе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/>
                        <a:t>18401,00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</a:t>
                      </a:r>
                      <a:r>
                        <a:rPr lang="ru-RU" sz="1050" baseline="0" dirty="0" smtClean="0"/>
                        <a:t> «Отходы в</a:t>
                      </a:r>
                      <a:r>
                        <a:rPr lang="ru-RU" sz="1050" dirty="0" smtClean="0"/>
                        <a:t> Свердловском районе Орловской области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/>
                        <a:t>250,00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</a:t>
                      </a:r>
                      <a:r>
                        <a:rPr lang="ru-RU" sz="1050" baseline="0" dirty="0" smtClean="0"/>
                        <a:t> «</a:t>
                      </a:r>
                      <a:r>
                        <a:rPr lang="ru-RU" sz="1050" dirty="0" smtClean="0"/>
                        <a:t>Развитие </a:t>
                      </a:r>
                      <a:r>
                        <a:rPr lang="ru-RU" sz="1050" baseline="0" dirty="0" smtClean="0"/>
                        <a:t> сельского хозяйства и регулирование рынков сельскохозяйственной продукции, сырья и продовольствия</a:t>
                      </a:r>
                      <a:r>
                        <a:rPr lang="ru-RU" sz="1050" dirty="0" smtClean="0"/>
                        <a:t>  в Свердловском районе 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/>
                        <a:t>10,00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5716" y="116632"/>
            <a:ext cx="84192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Программные расходы районного бюджета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 2021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06580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55716" y="116632"/>
            <a:ext cx="84192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Программные расходы районного бюджета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 2022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2701860"/>
              </p:ext>
            </p:extLst>
          </p:nvPr>
        </p:nvGraphicFramePr>
        <p:xfrm>
          <a:off x="319171" y="1196752"/>
          <a:ext cx="8555836" cy="556685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128792"/>
                <a:gridCol w="142704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Всего: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u="none" strike="noStrik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229216,2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</a:t>
                      </a:r>
                      <a:r>
                        <a:rPr lang="ru-RU" sz="1050" baseline="0" dirty="0" smtClean="0"/>
                        <a:t> «</a:t>
                      </a:r>
                      <a:r>
                        <a:rPr lang="ru-RU" sz="1050" dirty="0" smtClean="0"/>
                        <a:t>Повышение эффективности муниципального управления в Свердловском районе Орловской области»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dirty="0" smtClean="0"/>
                        <a:t>30,00</a:t>
                      </a:r>
                      <a:endParaRPr lang="ru-RU" sz="105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 Свердловского района «Ремонт улично-дорожной сети населенных пунктов района и автомобильных дорог общего пользования местного значения Свердловского района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dirty="0" smtClean="0"/>
                        <a:t>20481,30</a:t>
                      </a:r>
                      <a:endParaRPr lang="ru-RU" sz="105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</a:t>
                      </a:r>
                      <a:r>
                        <a:rPr lang="ru-RU" sz="1050" baseline="0" dirty="0" smtClean="0"/>
                        <a:t> «</a:t>
                      </a:r>
                      <a:r>
                        <a:rPr lang="ru-RU" sz="1050" dirty="0" smtClean="0"/>
                        <a:t>Паспортизация и принятие в муниципальную собственность автомобильных дорог местного значения общего пользования муниципального образования Свердловский район Орловской области 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208,00</a:t>
                      </a:r>
                      <a:endParaRPr lang="ru-RU" sz="105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 «Комплексное  развитие сельских территорий Свердловского района Орловской области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1422,00</a:t>
                      </a:r>
                      <a:endParaRPr lang="ru-RU" sz="105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 «Энергосбережение и повышение энергетической эффективности Свердловского района Орловской области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150,00</a:t>
                      </a:r>
                      <a:endParaRPr lang="ru-RU" sz="105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 «Стимулирование социального жилищного строительства в Свердловском районе Орловской области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1189,50</a:t>
                      </a:r>
                      <a:endParaRPr lang="ru-RU" sz="105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8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 Свердловского района «Управление муниципальными финансами Свердловского района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5679,8</a:t>
                      </a:r>
                      <a:endParaRPr lang="ru-RU" sz="105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  «Развитие образования в Свердловском районе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184453,1</a:t>
                      </a:r>
                      <a:endParaRPr lang="ru-RU" sz="105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 </a:t>
                      </a:r>
                      <a:r>
                        <a:rPr lang="ru-RU" sz="1050" baseline="0" dirty="0" smtClean="0"/>
                        <a:t>«Развитие физической культуры и спорта Свердловского района 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856,6</a:t>
                      </a:r>
                      <a:endParaRPr lang="ru-RU" sz="105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Свердловского района «Развитие  культуры, архивного дела, сохранение и реконструкция военно-мемориальных объектов в Свердловском районе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14735,90</a:t>
                      </a:r>
                      <a:endParaRPr lang="ru-RU" sz="105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dirty="0" smtClean="0"/>
                        <a:t>Муниципальная программа</a:t>
                      </a:r>
                      <a:r>
                        <a:rPr lang="ru-RU" sz="1050" baseline="0" dirty="0" smtClean="0"/>
                        <a:t> «</a:t>
                      </a:r>
                      <a:r>
                        <a:rPr lang="ru-RU" sz="1050" dirty="0" smtClean="0"/>
                        <a:t>Развитие </a:t>
                      </a:r>
                      <a:r>
                        <a:rPr lang="ru-RU" sz="1050" baseline="0" dirty="0" smtClean="0"/>
                        <a:t> сельского хозяйства и регулирование рынков сельскохозяйственной продукции, сырья и продовольствия</a:t>
                      </a:r>
                      <a:r>
                        <a:rPr lang="ru-RU" sz="1050" dirty="0" smtClean="0"/>
                        <a:t>  в Свердловском районе </a:t>
                      </a:r>
                      <a:r>
                        <a:rPr lang="ru-RU" sz="1050" baseline="0" dirty="0" smtClean="0"/>
                        <a:t>»</a:t>
                      </a:r>
                      <a:endParaRPr lang="ru-RU" sz="105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dirty="0" smtClean="0"/>
                        <a:t>10,00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01173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55716" y="116632"/>
            <a:ext cx="84192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Программные расходы районного бюджета</a:t>
            </a:r>
            <a:b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800" b="1" dirty="0" smtClean="0">
                <a:solidFill>
                  <a:srgbClr val="FFC819"/>
                </a:solidFill>
                <a:latin typeface="Century Gothic" pitchFamily="34" charset="0"/>
              </a:rPr>
              <a:t>на 2023 год</a:t>
            </a:r>
            <a:endParaRPr lang="ru-RU" sz="20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910978"/>
              </p:ext>
            </p:extLst>
          </p:nvPr>
        </p:nvGraphicFramePr>
        <p:xfrm>
          <a:off x="319171" y="1196752"/>
          <a:ext cx="8555836" cy="542199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128792"/>
                <a:gridCol w="1427044"/>
              </a:tblGrid>
              <a:tr h="43293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Всего: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u="none" strike="noStrike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224704,0</a:t>
                      </a:r>
                      <a:endParaRPr lang="ru-RU" dirty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0000"/>
                    </a:solidFill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/>
                        <a:t>Муниципальная программа</a:t>
                      </a:r>
                      <a:r>
                        <a:rPr lang="ru-RU" sz="1100" baseline="0" dirty="0" smtClean="0"/>
                        <a:t> «</a:t>
                      </a:r>
                      <a:r>
                        <a:rPr lang="ru-RU" sz="1100" dirty="0" smtClean="0"/>
                        <a:t>Повышение эффективности муниципального управления в Свердловском районе Орловской области</a:t>
                      </a:r>
                      <a:r>
                        <a:rPr lang="ru-RU" sz="1100" baseline="0" dirty="0" smtClean="0"/>
                        <a:t>»</a:t>
                      </a:r>
                      <a:endParaRPr lang="ru-RU" sz="11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30,00</a:t>
                      </a:r>
                      <a:endParaRPr lang="ru-RU" sz="1100" b="0" dirty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/>
                        <a:t>Муниципальная программа Свердловского района «Ремонт улично-дорожной сети населенных пунктов района и автомобильных дорог общего пользования местного значения Свердловского района</a:t>
                      </a:r>
                      <a:r>
                        <a:rPr lang="ru-RU" sz="1100" baseline="0" dirty="0" smtClean="0"/>
                        <a:t>»</a:t>
                      </a:r>
                      <a:endParaRPr lang="ru-RU" sz="11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20823,5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/>
                        <a:t>Муниципальная программа «Паспортизация и принятие в муниципальную собственность автомобильных дорог местного значения общего пользования муниципального образования Свердловский район Орловской области на 2019-2022 годы</a:t>
                      </a:r>
                      <a:r>
                        <a:rPr lang="ru-RU" sz="1100" baseline="0" dirty="0" smtClean="0"/>
                        <a:t>»</a:t>
                      </a:r>
                      <a:endParaRPr lang="ru-RU" sz="11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208,00</a:t>
                      </a:r>
                      <a:endParaRPr lang="ru-RU" sz="11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/>
                        <a:t>Муниципальная программа «Энергосбережение и повышение энергетической эффективности Свердловского района Орловской области</a:t>
                      </a:r>
                      <a:r>
                        <a:rPr lang="ru-RU" sz="1100" baseline="0" dirty="0" smtClean="0"/>
                        <a:t>»</a:t>
                      </a:r>
                      <a:endParaRPr lang="ru-RU" sz="11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150,00</a:t>
                      </a:r>
                      <a:endParaRPr lang="ru-RU" sz="11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/>
                        <a:t>Муниципальная программа</a:t>
                      </a:r>
                      <a:r>
                        <a:rPr lang="ru-RU" sz="1100" baseline="0" dirty="0" smtClean="0"/>
                        <a:t> «</a:t>
                      </a:r>
                      <a:r>
                        <a:rPr lang="ru-RU" sz="1100" dirty="0" smtClean="0"/>
                        <a:t>Комплексное  развитие сельских территорий Свердловского района Орловской области</a:t>
                      </a:r>
                      <a:r>
                        <a:rPr lang="ru-RU" sz="1100" baseline="0" dirty="0" smtClean="0"/>
                        <a:t>»</a:t>
                      </a:r>
                      <a:endParaRPr lang="ru-RU" sz="11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1422,00</a:t>
                      </a:r>
                      <a:endParaRPr lang="ru-RU" sz="11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</a:t>
                      </a:r>
                      <a:r>
                        <a:rPr lang="ru-RU" sz="1100" b="0" i="0" u="none" strike="noStrik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«</a:t>
                      </a:r>
                      <a:r>
                        <a:rPr lang="ru-RU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Стимулирование социального жилищного строительства в Свердловском районе Орловской области</a:t>
                      </a:r>
                      <a:r>
                        <a:rPr lang="ru-RU" sz="1100" baseline="0" dirty="0" smtClean="0"/>
                        <a:t>»</a:t>
                      </a:r>
                      <a:endParaRPr lang="ru-RU" sz="11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1189,50</a:t>
                      </a:r>
                      <a:endParaRPr lang="ru-RU" sz="1100" b="0" dirty="0" smtClean="0"/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/>
                        <a:t>Муниципальная программа Свердловского района «Управление муниципальными финансами Свердловского района»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/>
                        <a:t>5679,8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/>
                        <a:t>Муниципальная программа</a:t>
                      </a:r>
                      <a:r>
                        <a:rPr lang="ru-RU" sz="1100" baseline="0" dirty="0" smtClean="0"/>
                        <a:t> «</a:t>
                      </a:r>
                      <a:r>
                        <a:rPr lang="ru-RU" sz="1100" dirty="0" smtClean="0"/>
                        <a:t>Развитие образования в Свердловском районе»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/>
                        <a:t>179598,7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/>
                        <a:t>Муниципальная программа</a:t>
                      </a:r>
                      <a:r>
                        <a:rPr lang="ru-RU" sz="1100" baseline="0" dirty="0" smtClean="0"/>
                        <a:t> «</a:t>
                      </a:r>
                      <a:r>
                        <a:rPr lang="ru-RU" sz="1100" dirty="0" smtClean="0"/>
                        <a:t>Развитие физической культуры и спорта Свердловского района на 2018-2021 годы»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/>
                        <a:t>856,6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/>
                        <a:t>Муниципальная программа Свердловского района</a:t>
                      </a:r>
                      <a:r>
                        <a:rPr lang="ru-RU" sz="1100" baseline="0" dirty="0" smtClean="0"/>
                        <a:t> «</a:t>
                      </a:r>
                      <a:r>
                        <a:rPr lang="ru-RU" sz="1100" dirty="0" smtClean="0"/>
                        <a:t>Развитие  культуры ,архивного дела, сохранение и реконструкция военно-мемориальных объектов в Свердловском районе»</a:t>
                      </a:r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/>
                        <a:t>14735,90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/>
                        <a:t>Муниципальная программа</a:t>
                      </a:r>
                      <a:r>
                        <a:rPr lang="ru-RU" sz="1100" baseline="0" dirty="0" smtClean="0"/>
                        <a:t> «</a:t>
                      </a:r>
                      <a:r>
                        <a:rPr lang="ru-RU" sz="1100" dirty="0" smtClean="0"/>
                        <a:t>Развитие </a:t>
                      </a:r>
                      <a:r>
                        <a:rPr lang="ru-RU" sz="1100" baseline="0" dirty="0" smtClean="0"/>
                        <a:t> сельского хозяйства и регулирование рынков сельскохозяйственной продукции, сырья и продовольствия</a:t>
                      </a:r>
                      <a:r>
                        <a:rPr lang="ru-RU" sz="1100" dirty="0" smtClean="0"/>
                        <a:t>  в Свердловском районе </a:t>
                      </a:r>
                      <a:r>
                        <a:rPr lang="ru-RU" sz="1100" baseline="0" dirty="0" smtClean="0"/>
                        <a:t>»</a:t>
                      </a:r>
                      <a:endParaRPr lang="ru-RU" sz="11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/>
                    </a:p>
                  </a:txBody>
                  <a:tcPr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/>
                        <a:t>10,00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01173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735649" y="44624"/>
            <a:ext cx="58737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программных расходов </a:t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2021 год</a:t>
            </a:r>
            <a:endParaRPr lang="ru-RU" sz="24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583577023"/>
              </p:ext>
            </p:extLst>
          </p:nvPr>
        </p:nvGraphicFramePr>
        <p:xfrm>
          <a:off x="0" y="764704"/>
          <a:ext cx="9108504" cy="60486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4" name="Прямая соединительная линия 3"/>
          <p:cNvCxnSpPr/>
          <p:nvPr/>
        </p:nvCxnSpPr>
        <p:spPr>
          <a:xfrm>
            <a:off x="6732240" y="4437112"/>
            <a:ext cx="792088" cy="136815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1123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735649" y="44624"/>
            <a:ext cx="58737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программных расходов </a:t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на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2022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24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184329699"/>
              </p:ext>
            </p:extLst>
          </p:nvPr>
        </p:nvGraphicFramePr>
        <p:xfrm>
          <a:off x="0" y="764704"/>
          <a:ext cx="9108504" cy="60486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4" name="Прямая соединительная линия 3"/>
          <p:cNvCxnSpPr/>
          <p:nvPr/>
        </p:nvCxnSpPr>
        <p:spPr>
          <a:xfrm>
            <a:off x="6732240" y="4437112"/>
            <a:ext cx="792088" cy="136815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06667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 flipH="1">
            <a:off x="6660232" y="4437112"/>
            <a:ext cx="72008" cy="136815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799226759"/>
              </p:ext>
            </p:extLst>
          </p:nvPr>
        </p:nvGraphicFramePr>
        <p:xfrm>
          <a:off x="35496" y="908720"/>
          <a:ext cx="9108504" cy="5949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735649" y="44624"/>
            <a:ext cx="58737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Структура программных расходов </a:t>
            </a:r>
            <a:b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</a:b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районного бюджета </a:t>
            </a:r>
            <a:r>
              <a:rPr lang="ru-RU" sz="2400" b="1" smtClean="0">
                <a:solidFill>
                  <a:srgbClr val="FFC819"/>
                </a:solidFill>
                <a:latin typeface="Century Gothic" pitchFamily="34" charset="0"/>
              </a:rPr>
              <a:t>на </a:t>
            </a:r>
            <a:r>
              <a:rPr lang="ru-RU" sz="2400" b="1" smtClean="0">
                <a:solidFill>
                  <a:srgbClr val="FFC819"/>
                </a:solidFill>
                <a:latin typeface="Century Gothic" pitchFamily="34" charset="0"/>
              </a:rPr>
              <a:t>2023 </a:t>
            </a:r>
            <a:r>
              <a:rPr lang="ru-RU" sz="2400" b="1" dirty="0" smtClean="0">
                <a:solidFill>
                  <a:srgbClr val="FFC819"/>
                </a:solidFill>
                <a:latin typeface="Century Gothic" pitchFamily="34" charset="0"/>
              </a:rPr>
              <a:t>год</a:t>
            </a:r>
            <a:endParaRPr lang="ru-RU" sz="2400" b="1" dirty="0">
              <a:solidFill>
                <a:srgbClr val="FFC819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23951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1195</TotalTime>
  <Words>1564</Words>
  <Application>Microsoft Office PowerPoint</Application>
  <PresentationFormat>Экран (4:3)</PresentationFormat>
  <Paragraphs>410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Базовая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Root</dc:creator>
  <cp:lastModifiedBy>Админ</cp:lastModifiedBy>
  <cp:revision>116</cp:revision>
  <dcterms:created xsi:type="dcterms:W3CDTF">2016-11-25T12:32:53Z</dcterms:created>
  <dcterms:modified xsi:type="dcterms:W3CDTF">2021-10-02T10:09:26Z</dcterms:modified>
</cp:coreProperties>
</file>